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9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55.tif" ContentType="image/tiff"/>
  <Override PartName="/ppt/media/image16.png" ContentType="image/png"/>
  <Override PartName="/ppt/media/image54.tif" ContentType="image/tiff"/>
  <Override PartName="/ppt/media/image15.png" ContentType="image/png"/>
  <Override PartName="/ppt/media/image53.tif" ContentType="image/tiff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6.png" ContentType="image/png"/>
  <Override PartName="/ppt/media/image3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4.jpeg" ContentType="image/jpeg"/>
  <Override PartName="/ppt/media/image5.jpeg" ContentType="image/jpeg"/>
  <Override PartName="/ppt/media/image8.png" ContentType="image/png"/>
  <Override PartName="/ppt/media/image39.jpeg" ContentType="image/jpeg"/>
  <Override PartName="/ppt/media/image13.png" ContentType="image/png"/>
  <Override PartName="/ppt/media/image51.tif" ContentType="image/tiff"/>
  <Override PartName="/ppt/media/image28.jpeg" ContentType="image/jpeg"/>
  <Override PartName="/ppt/media/image33.jpeg" ContentType="image/jpeg"/>
  <Override PartName="/ppt/media/image45.png" ContentType="image/png"/>
  <Override PartName="/ppt/media/image41.jpeg" ContentType="image/jpeg"/>
  <Override PartName="/ppt/media/image30.png" ContentType="image/png"/>
  <Override PartName="/ppt/media/image37.jpeg" ContentType="image/jpeg"/>
  <Override PartName="/ppt/media/image42.png" ContentType="image/png"/>
  <Override PartName="/ppt/media/image34.png" ContentType="image/png"/>
  <Override PartName="/ppt/media/image44.png" ContentType="image/png"/>
  <Override PartName="/ppt/media/image40.jpeg" ContentType="image/jpeg"/>
  <Override PartName="/ppt/media/image9.png" ContentType="image/png"/>
  <Override PartName="/ppt/media/image46.png" ContentType="image/png"/>
  <Override PartName="/ppt/media/image11.png" ContentType="image/png"/>
  <Override PartName="/ppt/media/image49.tif" ContentType="image/tiff"/>
  <Override PartName="/ppt/media/image43.png" ContentType="image/png"/>
  <Override PartName="/ppt/media/image52.jpeg" ContentType="image/jpeg"/>
  <Override PartName="/ppt/media/image27.jpeg" ContentType="image/jpeg"/>
  <Override PartName="/ppt/media/image48.tif" ContentType="image/tiff"/>
  <Override PartName="/ppt/media/image50.tif" ContentType="image/tiff"/>
  <Override PartName="/ppt/media/image12.png" ContentType="image/png"/>
  <Override PartName="/ppt/media/image10.png" ContentType="image/png"/>
  <Override PartName="/ppt/media/image35.jpeg" ContentType="image/jpeg"/>
  <Override PartName="/ppt/media/image47.png" ContentType="image/png"/>
  <Override PartName="/ppt/media/image38.jpeg" ContentType="image/jpeg"/>
  <Override PartName="/ppt/media/image7.jpeg" ContentType="image/jpeg"/>
  <Override PartName="/ppt/media/image6.jpeg" ContentType="image/jpeg"/>
  <Override PartName="/ppt/media/image56.tif" ContentType="image/tiff"/>
  <Override PartName="/ppt/media/image18.png" ContentType="image/png"/>
  <Override PartName="/ppt/media/image20.png" ContentType="image/png"/>
  <Override PartName="/ppt/media/image36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</a:t>
            </a:r>
            <a:r>
              <a:rPr b="0" lang="en-AU" sz="4400" spc="-1" strike="noStrike">
                <a:latin typeface="Arial"/>
              </a:rPr>
              <a:t>to </a:t>
            </a:r>
            <a:r>
              <a:rPr b="0" lang="en-AU" sz="4400" spc="-1" strike="noStrike">
                <a:latin typeface="Arial"/>
              </a:rPr>
              <a:t>move </a:t>
            </a:r>
            <a:r>
              <a:rPr b="0" lang="en-AU" sz="4400" spc="-1" strike="noStrike">
                <a:latin typeface="Arial"/>
              </a:rPr>
              <a:t>the </a:t>
            </a:r>
            <a:r>
              <a:rPr b="0" lang="en-AU" sz="4400" spc="-1" strike="noStrike">
                <a:latin typeface="Arial"/>
              </a:rPr>
              <a:t>slide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AU" sz="1400" spc="-1" strike="noStrike">
                <a:latin typeface="Times New Roman"/>
              </a:rPr>
              <a:t>&lt;header&gt;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AU" sz="1400" spc="-1" strike="noStrike">
                <a:latin typeface="Times New Roman"/>
              </a:rPr>
              <a:t>&lt;date/time&gt;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AU" sz="1400" spc="-1" strike="noStrike">
                <a:latin typeface="Times New Roman"/>
              </a:rPr>
              <a:t>&lt;footer&gt;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CA2B47A-5540-4072-A93B-A8ACE8DE0282}" type="slidenum">
              <a:rPr b="0" lang="en-AU" sz="1400" spc="-1" strike="noStrike">
                <a:latin typeface="Times New Roman"/>
              </a:rPr>
              <a:t>&lt;number&gt;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 7_0"/>
          <p:cNvSpPr/>
          <p:nvPr/>
        </p:nvSpPr>
        <p:spPr>
          <a:xfrm>
            <a:off x="4021200" y="9720360"/>
            <a:ext cx="3076560" cy="51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0BC53D5-ADD0-4B85-A0C3-EBA00330542D}" type="slidenum">
              <a:rPr b="0" lang="en-US" sz="1200" spc="-1" strike="noStrike">
                <a:latin typeface="Arial"/>
              </a:rPr>
              <a:t>&lt;number&gt;</a:t>
            </a:fld>
            <a:endParaRPr b="0" lang="en-AU" sz="1200" spc="-1" strike="noStrike">
              <a:latin typeface="Arial"/>
            </a:endParaRPr>
          </a:p>
        </p:txBody>
      </p:sp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990720" y="766800"/>
            <a:ext cx="5118120" cy="3838680"/>
          </a:xfrm>
          <a:prstGeom prst="rect">
            <a:avLst/>
          </a:prstGeom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709560" y="4862160"/>
            <a:ext cx="5680080" cy="460548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spcBef>
                <a:spcPts val="44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latin typeface="Arial"/>
              </a:rPr>
              <a:t>O</a:t>
            </a:r>
            <a:r>
              <a:rPr b="0" lang="en-AU" sz="2000" spc="-1" strike="noStrike">
                <a:latin typeface="Arial"/>
              </a:rPr>
              <a:t>b</a:t>
            </a:r>
            <a:r>
              <a:rPr b="0" lang="en-AU" sz="2000" spc="-1" strike="noStrike">
                <a:latin typeface="Arial"/>
              </a:rPr>
              <a:t>v</a:t>
            </a:r>
            <a:r>
              <a:rPr b="0" lang="en-AU" sz="2000" spc="-1" strike="noStrike">
                <a:latin typeface="Arial"/>
              </a:rPr>
              <a:t>i</a:t>
            </a:r>
            <a:r>
              <a:rPr b="0" lang="en-AU" sz="2000" spc="-1" strike="noStrike">
                <a:latin typeface="Arial"/>
              </a:rPr>
              <a:t>o</a:t>
            </a:r>
            <a:r>
              <a:rPr b="0" lang="en-AU" sz="2000" spc="-1" strike="noStrike">
                <a:latin typeface="Arial"/>
              </a:rPr>
              <a:t>u</a:t>
            </a:r>
            <a:r>
              <a:rPr b="0" lang="en-AU" sz="2000" spc="-1" strike="noStrike">
                <a:latin typeface="Arial"/>
              </a:rPr>
              <a:t>s</a:t>
            </a:r>
            <a:r>
              <a:rPr b="0" lang="en-AU" sz="2000" spc="-1" strike="noStrike">
                <a:latin typeface="Arial"/>
              </a:rPr>
              <a:t>l</a:t>
            </a:r>
            <a:r>
              <a:rPr b="0" lang="en-AU" sz="2000" spc="-1" strike="noStrike">
                <a:latin typeface="Arial"/>
              </a:rPr>
              <a:t>y </a:t>
            </a:r>
            <a:r>
              <a:rPr b="0" lang="en-AU" sz="2000" spc="-1" strike="noStrike">
                <a:latin typeface="Arial"/>
              </a:rPr>
              <a:t>w</a:t>
            </a:r>
            <a:r>
              <a:rPr b="0" lang="en-AU" sz="2000" spc="-1" strike="noStrike">
                <a:latin typeface="Arial"/>
              </a:rPr>
              <a:t>e </a:t>
            </a:r>
            <a:r>
              <a:rPr b="0" lang="en-AU" sz="2000" spc="-1" strike="noStrike">
                <a:latin typeface="Arial"/>
              </a:rPr>
              <a:t>c</a:t>
            </a:r>
            <a:r>
              <a:rPr b="0" lang="en-AU" sz="2000" spc="-1" strike="noStrike">
                <a:latin typeface="Arial"/>
              </a:rPr>
              <a:t>a</a:t>
            </a:r>
            <a:r>
              <a:rPr b="0" lang="en-AU" sz="2000" spc="-1" strike="noStrike">
                <a:latin typeface="Arial"/>
              </a:rPr>
              <a:t>n </a:t>
            </a:r>
            <a:r>
              <a:rPr b="0" lang="en-AU" sz="2000" spc="-1" strike="noStrike">
                <a:latin typeface="Arial"/>
              </a:rPr>
              <a:t>g</a:t>
            </a:r>
            <a:r>
              <a:rPr b="0" lang="en-AU" sz="2000" spc="-1" strike="noStrike">
                <a:latin typeface="Arial"/>
              </a:rPr>
              <a:t>e</a:t>
            </a:r>
            <a:r>
              <a:rPr b="0" lang="en-AU" sz="2000" spc="-1" strike="noStrike">
                <a:latin typeface="Arial"/>
              </a:rPr>
              <a:t>n</a:t>
            </a:r>
            <a:r>
              <a:rPr b="0" lang="en-AU" sz="2000" spc="-1" strike="noStrike">
                <a:latin typeface="Arial"/>
              </a:rPr>
              <a:t>e</a:t>
            </a:r>
            <a:r>
              <a:rPr b="0" lang="en-AU" sz="2000" spc="-1" strike="noStrike">
                <a:latin typeface="Arial"/>
              </a:rPr>
              <a:t>r</a:t>
            </a:r>
            <a:r>
              <a:rPr b="0" lang="en-AU" sz="2000" spc="-1" strike="noStrike">
                <a:latin typeface="Arial"/>
              </a:rPr>
              <a:t>a</a:t>
            </a:r>
            <a:r>
              <a:rPr b="0" lang="en-AU" sz="2000" spc="-1" strike="noStrike">
                <a:latin typeface="Arial"/>
              </a:rPr>
              <a:t>li</a:t>
            </a:r>
            <a:r>
              <a:rPr b="0" lang="en-AU" sz="2000" spc="-1" strike="noStrike">
                <a:latin typeface="Arial"/>
              </a:rPr>
              <a:t>s</a:t>
            </a:r>
            <a:r>
              <a:rPr b="0" lang="en-AU" sz="2000" spc="-1" strike="noStrike">
                <a:latin typeface="Arial"/>
              </a:rPr>
              <a:t>e </a:t>
            </a:r>
            <a:r>
              <a:rPr b="0" lang="en-AU" sz="2000" spc="-1" strike="noStrike">
                <a:latin typeface="Arial"/>
              </a:rPr>
              <a:t>t</a:t>
            </a:r>
            <a:r>
              <a:rPr b="0" lang="en-AU" sz="2000" spc="-1" strike="noStrike">
                <a:latin typeface="Arial"/>
              </a:rPr>
              <a:t>o </a:t>
            </a:r>
            <a:r>
              <a:rPr b="0" lang="en-AU" sz="2000" spc="-1" strike="noStrike">
                <a:latin typeface="Arial"/>
              </a:rPr>
              <a:t>n </a:t>
            </a:r>
            <a:r>
              <a:rPr b="0" lang="en-AU" sz="2000" spc="-1" strike="noStrike">
                <a:latin typeface="Arial"/>
              </a:rPr>
              <a:t>x </a:t>
            </a:r>
            <a:r>
              <a:rPr b="0" lang="en-AU" sz="2000" spc="-1" strike="noStrike">
                <a:latin typeface="Arial"/>
              </a:rPr>
              <a:t>m</a:t>
            </a:r>
            <a:r>
              <a:rPr b="0" lang="en-AU" sz="2000" spc="-1" strike="noStrike">
                <a:latin typeface="Arial"/>
              </a:rPr>
              <a:t> </a:t>
            </a:r>
            <a:r>
              <a:rPr b="0" lang="en-AU" sz="2000" spc="-1" strike="noStrike">
                <a:latin typeface="Arial"/>
              </a:rPr>
              <a:t>m</a:t>
            </a:r>
            <a:r>
              <a:rPr b="0" lang="en-AU" sz="2000" spc="-1" strike="noStrike">
                <a:latin typeface="Arial"/>
              </a:rPr>
              <a:t>a</a:t>
            </a:r>
            <a:r>
              <a:rPr b="0" lang="en-AU" sz="2000" spc="-1" strike="noStrike">
                <a:latin typeface="Arial"/>
              </a:rPr>
              <a:t>tr</a:t>
            </a:r>
            <a:r>
              <a:rPr b="0" lang="en-AU" sz="2000" spc="-1" strike="noStrike">
                <a:latin typeface="Arial"/>
              </a:rPr>
              <a:t>i</a:t>
            </a:r>
            <a:r>
              <a:rPr b="0" lang="en-AU" sz="2000" spc="-1" strike="noStrike">
                <a:latin typeface="Arial"/>
              </a:rPr>
              <a:t>c</a:t>
            </a:r>
            <a:r>
              <a:rPr b="0" lang="en-AU" sz="2000" spc="-1" strike="noStrike">
                <a:latin typeface="Arial"/>
              </a:rPr>
              <a:t>e</a:t>
            </a:r>
            <a:r>
              <a:rPr b="0" lang="en-AU" sz="2000" spc="-1" strike="noStrike">
                <a:latin typeface="Arial"/>
              </a:rPr>
              <a:t>s</a:t>
            </a:r>
            <a:endParaRPr b="0" lang="en-AU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ldImg"/>
          </p:nvPr>
        </p:nvSpPr>
        <p:spPr>
          <a:xfrm>
            <a:off x="990720" y="766800"/>
            <a:ext cx="5113800" cy="3834360"/>
          </a:xfrm>
          <a:prstGeom prst="rect">
            <a:avLst/>
          </a:prstGeom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5760" cy="4601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20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St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: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.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.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it</a:t>
            </a:r>
            <a:r>
              <a:rPr b="0" lang="en-US" sz="2000" spc="-1" strike="noStrike">
                <a:latin typeface="Arial"/>
              </a:rPr>
              <a:t>y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ri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…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4021200" y="9720360"/>
            <a:ext cx="3072240" cy="508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8A433DF-F957-4A3D-A34E-81A413D707A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AU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angle 7_1"/>
          <p:cNvSpPr/>
          <p:nvPr/>
        </p:nvSpPr>
        <p:spPr>
          <a:xfrm>
            <a:off x="4021200" y="9720360"/>
            <a:ext cx="3075840" cy="51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F7EF12A-53AA-4227-A702-DB12E8030DF2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AU" sz="1200" spc="-1" strike="noStrike">
              <a:latin typeface="Arial"/>
            </a:endParaRPr>
          </a:p>
        </p:txBody>
      </p:sp>
      <p:sp>
        <p:nvSpPr>
          <p:cNvPr id="459" name="Text Box 2_0"/>
          <p:cNvSpPr/>
          <p:nvPr/>
        </p:nvSpPr>
        <p:spPr>
          <a:xfrm>
            <a:off x="-8507520" y="-6126120"/>
            <a:ext cx="17014320" cy="1379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709560" y="4862160"/>
            <a:ext cx="5670000" cy="913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spcBef>
                <a:spcPts val="44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4748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480"/>
                <a:tab algn="l" pos="6287760"/>
                <a:tab algn="l" pos="6737040"/>
                <a:tab algn="l" pos="7186320"/>
                <a:tab algn="l" pos="7635600"/>
                <a:tab algn="l" pos="8084880"/>
                <a:tab algn="l" pos="8534160"/>
                <a:tab algn="l" pos="8983440"/>
                <a:tab algn="l" pos="898524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2000" spc="-1" strike="noStrike">
                <a:latin typeface="Arial"/>
                <a:ea typeface="Tahoma"/>
              </a:rPr>
              <a:t>H</a:t>
            </a:r>
            <a:r>
              <a:rPr b="0" lang="en-GB" sz="2000" spc="-1" strike="noStrike">
                <a:latin typeface="Arial"/>
                <a:ea typeface="Tahoma"/>
              </a:rPr>
              <a:t>u</a:t>
            </a:r>
            <a:r>
              <a:rPr b="0" lang="en-GB" sz="2000" spc="-1" strike="noStrike">
                <a:latin typeface="Arial"/>
                <a:ea typeface="Tahoma"/>
              </a:rPr>
              <a:t>m</a:t>
            </a:r>
            <a:r>
              <a:rPr b="0" lang="en-GB" sz="2000" spc="-1" strike="noStrike">
                <a:latin typeface="Arial"/>
                <a:ea typeface="Tahoma"/>
              </a:rPr>
              <a:t>a</a:t>
            </a:r>
            <a:r>
              <a:rPr b="0" lang="en-GB" sz="2000" spc="-1" strike="noStrike">
                <a:latin typeface="Arial"/>
                <a:ea typeface="Tahoma"/>
              </a:rPr>
              <a:t>n </a:t>
            </a:r>
            <a:r>
              <a:rPr b="0" lang="en-GB" sz="2000" spc="-1" strike="noStrike">
                <a:latin typeface="Arial"/>
                <a:ea typeface="Tahoma"/>
              </a:rPr>
              <a:t>e</a:t>
            </a:r>
            <a:r>
              <a:rPr b="0" lang="en-GB" sz="2000" spc="-1" strike="noStrike">
                <a:latin typeface="Arial"/>
                <a:ea typeface="Tahoma"/>
              </a:rPr>
              <a:t>y</a:t>
            </a:r>
            <a:r>
              <a:rPr b="0" lang="en-GB" sz="2000" spc="-1" strike="noStrike">
                <a:latin typeface="Arial"/>
                <a:ea typeface="Tahoma"/>
              </a:rPr>
              <a:t>e </a:t>
            </a:r>
            <a:r>
              <a:rPr b="0" lang="en-GB" sz="2000" spc="-1" strike="noStrike">
                <a:latin typeface="Arial"/>
                <a:ea typeface="Tahoma"/>
              </a:rPr>
              <a:t>o</a:t>
            </a:r>
            <a:r>
              <a:rPr b="0" lang="en-GB" sz="2000" spc="-1" strike="noStrike">
                <a:latin typeface="Arial"/>
                <a:ea typeface="Tahoma"/>
              </a:rPr>
              <a:t>n</a:t>
            </a:r>
            <a:r>
              <a:rPr b="0" lang="en-GB" sz="2000" spc="-1" strike="noStrike">
                <a:latin typeface="Arial"/>
                <a:ea typeface="Tahoma"/>
              </a:rPr>
              <a:t>l</a:t>
            </a:r>
            <a:r>
              <a:rPr b="0" lang="en-GB" sz="2000" spc="-1" strike="noStrike">
                <a:latin typeface="Arial"/>
                <a:ea typeface="Tahoma"/>
              </a:rPr>
              <a:t>y </a:t>
            </a:r>
            <a:r>
              <a:rPr b="0" lang="en-GB" sz="2000" spc="-1" strike="noStrike">
                <a:latin typeface="Arial"/>
                <a:ea typeface="Tahoma"/>
              </a:rPr>
              <a:t>f</a:t>
            </a:r>
            <a:r>
              <a:rPr b="0" lang="en-GB" sz="2000" spc="-1" strike="noStrike">
                <a:latin typeface="Arial"/>
                <a:ea typeface="Tahoma"/>
              </a:rPr>
              <a:t>e</a:t>
            </a:r>
            <a:r>
              <a:rPr b="0" lang="en-GB" sz="2000" spc="-1" strike="noStrike">
                <a:latin typeface="Arial"/>
                <a:ea typeface="Tahoma"/>
              </a:rPr>
              <a:t>w</a:t>
            </a:r>
            <a:r>
              <a:rPr b="0" lang="en-GB" sz="2000" spc="-1" strike="noStrike">
                <a:latin typeface="Arial"/>
                <a:ea typeface="Tahoma"/>
              </a:rPr>
              <a:t> </a:t>
            </a:r>
            <a:r>
              <a:rPr b="0" lang="en-GB" sz="2000" spc="-1" strike="noStrike">
                <a:latin typeface="Arial"/>
                <a:ea typeface="Tahoma"/>
              </a:rPr>
              <a:t>t</a:t>
            </a:r>
            <a:r>
              <a:rPr b="0" lang="en-GB" sz="2000" spc="-1" strike="noStrike">
                <a:latin typeface="Arial"/>
                <a:ea typeface="Tahoma"/>
              </a:rPr>
              <a:t>e</a:t>
            </a:r>
            <a:r>
              <a:rPr b="0" lang="en-GB" sz="2000" spc="-1" strike="noStrike">
                <a:latin typeface="Arial"/>
                <a:ea typeface="Tahoma"/>
              </a:rPr>
              <a:t>n</a:t>
            </a:r>
            <a:r>
              <a:rPr b="0" lang="en-GB" sz="2000" spc="-1" strike="noStrike">
                <a:latin typeface="Arial"/>
                <a:ea typeface="Tahoma"/>
              </a:rPr>
              <a:t>s </a:t>
            </a:r>
            <a:r>
              <a:rPr b="0" lang="en-GB" sz="2000" spc="-1" strike="noStrike">
                <a:latin typeface="Arial"/>
                <a:ea typeface="Tahoma"/>
              </a:rPr>
              <a:t>o</a:t>
            </a:r>
            <a:r>
              <a:rPr b="0" lang="en-GB" sz="2000" spc="-1" strike="noStrike">
                <a:latin typeface="Arial"/>
                <a:ea typeface="Tahoma"/>
              </a:rPr>
              <a:t>f </a:t>
            </a:r>
            <a:r>
              <a:rPr b="0" lang="en-GB" sz="2000" spc="-1" strike="noStrike">
                <a:latin typeface="Arial"/>
                <a:ea typeface="Tahoma"/>
              </a:rPr>
              <a:t>g</a:t>
            </a:r>
            <a:r>
              <a:rPr b="0" lang="en-GB" sz="2000" spc="-1" strike="noStrike">
                <a:latin typeface="Arial"/>
                <a:ea typeface="Tahoma"/>
              </a:rPr>
              <a:t>r</a:t>
            </a:r>
            <a:r>
              <a:rPr b="0" lang="en-GB" sz="2000" spc="-1" strike="noStrike">
                <a:latin typeface="Arial"/>
                <a:ea typeface="Tahoma"/>
              </a:rPr>
              <a:t>a</a:t>
            </a:r>
            <a:r>
              <a:rPr b="0" lang="en-GB" sz="2000" spc="-1" strike="noStrike">
                <a:latin typeface="Arial"/>
                <a:ea typeface="Tahoma"/>
              </a:rPr>
              <a:t>y </a:t>
            </a:r>
            <a:r>
              <a:rPr b="0" lang="en-GB" sz="2000" spc="-1" strike="noStrike">
                <a:latin typeface="Arial"/>
                <a:ea typeface="Tahoma"/>
              </a:rPr>
              <a:t>s</a:t>
            </a:r>
            <a:r>
              <a:rPr b="0" lang="en-GB" sz="2000" spc="-1" strike="noStrike">
                <a:latin typeface="Arial"/>
                <a:ea typeface="Tahoma"/>
              </a:rPr>
              <a:t>c</a:t>
            </a:r>
            <a:r>
              <a:rPr b="0" lang="en-GB" sz="2000" spc="-1" strike="noStrike">
                <a:latin typeface="Arial"/>
                <a:ea typeface="Tahoma"/>
              </a:rPr>
              <a:t>a</a:t>
            </a:r>
            <a:r>
              <a:rPr b="0" lang="en-GB" sz="2000" spc="-1" strike="noStrike">
                <a:latin typeface="Arial"/>
                <a:ea typeface="Tahoma"/>
              </a:rPr>
              <a:t>l</a:t>
            </a:r>
            <a:r>
              <a:rPr b="0" lang="en-GB" sz="2000" spc="-1" strike="noStrike">
                <a:latin typeface="Arial"/>
                <a:ea typeface="Tahoma"/>
              </a:rPr>
              <a:t>e </a:t>
            </a:r>
            <a:r>
              <a:rPr b="0" lang="en-GB" sz="2000" spc="-1" strike="noStrike">
                <a:latin typeface="Arial"/>
                <a:ea typeface="Tahoma"/>
              </a:rPr>
              <a:t>v</a:t>
            </a:r>
            <a:r>
              <a:rPr b="0" lang="en-GB" sz="2000" spc="-1" strike="noStrike">
                <a:latin typeface="Arial"/>
                <a:ea typeface="Tahoma"/>
              </a:rPr>
              <a:t>a</a:t>
            </a:r>
            <a:r>
              <a:rPr b="0" lang="en-GB" sz="2000" spc="-1" strike="noStrike">
                <a:latin typeface="Arial"/>
                <a:ea typeface="Tahoma"/>
              </a:rPr>
              <a:t>l</a:t>
            </a:r>
            <a:r>
              <a:rPr b="0" lang="en-GB" sz="2000" spc="-1" strike="noStrike">
                <a:latin typeface="Arial"/>
                <a:ea typeface="Tahoma"/>
              </a:rPr>
              <a:t>u</a:t>
            </a:r>
            <a:r>
              <a:rPr b="0" lang="en-GB" sz="2000" spc="-1" strike="noStrike">
                <a:latin typeface="Arial"/>
                <a:ea typeface="Tahoma"/>
              </a:rPr>
              <a:t>e</a:t>
            </a:r>
            <a:r>
              <a:rPr b="0" lang="en-GB" sz="2000" spc="-1" strike="noStrike">
                <a:latin typeface="Arial"/>
                <a:ea typeface="Tahoma"/>
              </a:rPr>
              <a:t>s</a:t>
            </a:r>
            <a:r>
              <a:rPr b="0" lang="en-GB" sz="2000" spc="-1" strike="noStrike">
                <a:latin typeface="Arial"/>
                <a:ea typeface="Tahoma"/>
              </a:rPr>
              <a:t>. </a:t>
            </a:r>
            <a:r>
              <a:rPr b="0" lang="en-GB" sz="2000" spc="-1" strike="noStrike">
                <a:latin typeface="Arial"/>
                <a:ea typeface="Tahoma"/>
              </a:rPr>
              <a:t>F</a:t>
            </a:r>
            <a:r>
              <a:rPr b="0" lang="en-GB" sz="2000" spc="-1" strike="noStrike">
                <a:latin typeface="Arial"/>
                <a:ea typeface="Tahoma"/>
              </a:rPr>
              <a:t>ir</a:t>
            </a:r>
            <a:r>
              <a:rPr b="0" lang="en-GB" sz="2000" spc="-1" strike="noStrike">
                <a:latin typeface="Arial"/>
                <a:ea typeface="Tahoma"/>
              </a:rPr>
              <a:t>s</a:t>
            </a:r>
            <a:r>
              <a:rPr b="0" lang="en-GB" sz="2000" spc="-1" strike="noStrike">
                <a:latin typeface="Arial"/>
                <a:ea typeface="Tahoma"/>
              </a:rPr>
              <a:t>t </a:t>
            </a:r>
            <a:r>
              <a:rPr b="0" lang="en-GB" sz="2000" spc="-1" strike="noStrike">
                <a:latin typeface="Arial"/>
                <a:ea typeface="Tahoma"/>
              </a:rPr>
              <a:t>i</a:t>
            </a:r>
            <a:r>
              <a:rPr b="0" lang="en-GB" sz="2000" spc="-1" strike="noStrike">
                <a:latin typeface="Arial"/>
                <a:ea typeface="Tahoma"/>
              </a:rPr>
              <a:t>m</a:t>
            </a:r>
            <a:r>
              <a:rPr b="0" lang="en-GB" sz="2000" spc="-1" strike="noStrike">
                <a:latin typeface="Arial"/>
                <a:ea typeface="Tahoma"/>
              </a:rPr>
              <a:t>a</a:t>
            </a:r>
            <a:r>
              <a:rPr b="0" lang="en-GB" sz="2000" spc="-1" strike="noStrike">
                <a:latin typeface="Arial"/>
                <a:ea typeface="Tahoma"/>
              </a:rPr>
              <a:t>g</a:t>
            </a:r>
            <a:r>
              <a:rPr b="0" lang="en-GB" sz="2000" spc="-1" strike="noStrike">
                <a:latin typeface="Arial"/>
                <a:ea typeface="Tahoma"/>
              </a:rPr>
              <a:t>e </a:t>
            </a:r>
            <a:r>
              <a:rPr b="0" lang="en-GB" sz="2000" spc="-1" strike="noStrike">
                <a:latin typeface="Arial"/>
                <a:ea typeface="Tahoma"/>
              </a:rPr>
              <a:t>s</a:t>
            </a:r>
            <a:r>
              <a:rPr b="0" lang="en-GB" sz="2000" spc="-1" strike="noStrike">
                <a:latin typeface="Arial"/>
                <a:ea typeface="Tahoma"/>
              </a:rPr>
              <a:t>t</a:t>
            </a:r>
            <a:r>
              <a:rPr b="0" lang="en-GB" sz="2000" spc="-1" strike="noStrike">
                <a:latin typeface="Arial"/>
                <a:ea typeface="Tahoma"/>
              </a:rPr>
              <a:t>a</a:t>
            </a:r>
            <a:r>
              <a:rPr b="0" lang="en-GB" sz="2000" spc="-1" strike="noStrike">
                <a:latin typeface="Arial"/>
                <a:ea typeface="Tahoma"/>
              </a:rPr>
              <a:t>t</a:t>
            </a:r>
            <a:r>
              <a:rPr b="0" lang="en-GB" sz="2000" spc="-1" strike="noStrike">
                <a:latin typeface="Arial"/>
                <a:ea typeface="Tahoma"/>
              </a:rPr>
              <a:t>s </a:t>
            </a:r>
            <a:r>
              <a:rPr b="0" lang="en-GB" sz="2000" spc="-1" strike="noStrike">
                <a:latin typeface="Arial"/>
                <a:ea typeface="Tahoma"/>
              </a:rPr>
              <a:t>s</a:t>
            </a:r>
            <a:r>
              <a:rPr b="0" lang="en-GB" sz="2000" spc="-1" strike="noStrike">
                <a:latin typeface="Arial"/>
                <a:ea typeface="Tahoma"/>
              </a:rPr>
              <a:t>p</a:t>
            </a:r>
            <a:r>
              <a:rPr b="0" lang="en-GB" sz="2000" spc="-1" strike="noStrike">
                <a:latin typeface="Arial"/>
                <a:ea typeface="Tahoma"/>
              </a:rPr>
              <a:t>e</a:t>
            </a:r>
            <a:r>
              <a:rPr b="0" lang="en-GB" sz="2000" spc="-1" strike="noStrike">
                <a:latin typeface="Arial"/>
                <a:ea typeface="Tahoma"/>
              </a:rPr>
              <a:t>c</a:t>
            </a:r>
            <a:r>
              <a:rPr b="0" lang="en-GB" sz="2000" spc="-1" strike="noStrike">
                <a:latin typeface="Arial"/>
                <a:ea typeface="Tahoma"/>
              </a:rPr>
              <a:t>if</a:t>
            </a:r>
            <a:r>
              <a:rPr b="0" lang="en-GB" sz="2000" spc="-1" strike="noStrike">
                <a:latin typeface="Arial"/>
                <a:ea typeface="Tahoma"/>
              </a:rPr>
              <a:t>i</a:t>
            </a:r>
            <a:r>
              <a:rPr b="0" lang="en-GB" sz="2000" spc="-1" strike="noStrike">
                <a:latin typeface="Arial"/>
                <a:ea typeface="Tahoma"/>
              </a:rPr>
              <a:t>c</a:t>
            </a:r>
            <a:r>
              <a:rPr b="0" lang="en-GB" sz="2000" spc="-1" strike="noStrike">
                <a:latin typeface="Arial"/>
                <a:ea typeface="Tahoma"/>
              </a:rPr>
              <a:t>a</a:t>
            </a:r>
            <a:r>
              <a:rPr b="0" lang="en-GB" sz="2000" spc="-1" strike="noStrike">
                <a:latin typeface="Arial"/>
                <a:ea typeface="Tahoma"/>
              </a:rPr>
              <a:t>ll</a:t>
            </a:r>
            <a:r>
              <a:rPr b="0" lang="en-GB" sz="2000" spc="-1" strike="noStrike">
                <a:latin typeface="Arial"/>
                <a:ea typeface="Tahoma"/>
              </a:rPr>
              <a:t>y </a:t>
            </a:r>
            <a:r>
              <a:rPr b="0" lang="en-GB" sz="2000" spc="-1" strike="noStrike">
                <a:latin typeface="Arial"/>
                <a:ea typeface="Tahoma"/>
              </a:rPr>
              <a:t>d</a:t>
            </a:r>
            <a:r>
              <a:rPr b="0" lang="en-GB" sz="2000" spc="-1" strike="noStrike">
                <a:latin typeface="Arial"/>
                <a:ea typeface="Tahoma"/>
              </a:rPr>
              <a:t>e</a:t>
            </a:r>
            <a:r>
              <a:rPr b="0" lang="en-GB" sz="2000" spc="-1" strike="noStrike">
                <a:latin typeface="Arial"/>
                <a:ea typeface="Tahoma"/>
              </a:rPr>
              <a:t>s</a:t>
            </a:r>
            <a:r>
              <a:rPr b="0" lang="en-GB" sz="2000" spc="-1" strike="noStrike">
                <a:latin typeface="Arial"/>
                <a:ea typeface="Tahoma"/>
              </a:rPr>
              <a:t>i</a:t>
            </a:r>
            <a:r>
              <a:rPr b="0" lang="en-GB" sz="2000" spc="-1" strike="noStrike">
                <a:latin typeface="Arial"/>
                <a:ea typeface="Tahoma"/>
              </a:rPr>
              <a:t>g</a:t>
            </a:r>
            <a:r>
              <a:rPr b="0" lang="en-GB" sz="2000" spc="-1" strike="noStrike">
                <a:latin typeface="Arial"/>
                <a:ea typeface="Tahoma"/>
              </a:rPr>
              <a:t>n</a:t>
            </a:r>
            <a:r>
              <a:rPr b="0" lang="en-GB" sz="2000" spc="-1" strike="noStrike">
                <a:latin typeface="Arial"/>
                <a:ea typeface="Tahoma"/>
              </a:rPr>
              <a:t>e</a:t>
            </a:r>
            <a:r>
              <a:rPr b="0" lang="en-GB" sz="2000" spc="-1" strike="noStrike">
                <a:latin typeface="Arial"/>
                <a:ea typeface="Tahoma"/>
              </a:rPr>
              <a:t>d </a:t>
            </a:r>
            <a:r>
              <a:rPr b="0" lang="en-GB" sz="2000" spc="-1" strike="noStrike">
                <a:latin typeface="Arial"/>
                <a:ea typeface="Tahoma"/>
              </a:rPr>
              <a:t>f</a:t>
            </a:r>
            <a:r>
              <a:rPr b="0" lang="en-GB" sz="2000" spc="-1" strike="noStrike">
                <a:latin typeface="Arial"/>
                <a:ea typeface="Tahoma"/>
              </a:rPr>
              <a:t>o</a:t>
            </a:r>
            <a:r>
              <a:rPr b="0" lang="en-GB" sz="2000" spc="-1" strike="noStrike">
                <a:latin typeface="Arial"/>
                <a:ea typeface="Tahoma"/>
              </a:rPr>
              <a:t>r </a:t>
            </a:r>
            <a:r>
              <a:rPr b="0" lang="en-GB" sz="2000" spc="-1" strike="noStrike">
                <a:latin typeface="Arial"/>
                <a:ea typeface="Tahoma"/>
              </a:rPr>
              <a:t>s</a:t>
            </a:r>
            <a:r>
              <a:rPr b="0" lang="en-GB" sz="2000" spc="-1" strike="noStrike">
                <a:latin typeface="Arial"/>
                <a:ea typeface="Tahoma"/>
              </a:rPr>
              <a:t>u</a:t>
            </a:r>
            <a:r>
              <a:rPr b="0" lang="en-GB" sz="2000" spc="-1" strike="noStrike">
                <a:latin typeface="Arial"/>
                <a:ea typeface="Tahoma"/>
              </a:rPr>
              <a:t>b</a:t>
            </a:r>
            <a:r>
              <a:rPr b="0" lang="en-GB" sz="2000" spc="-1" strike="noStrike">
                <a:latin typeface="Arial"/>
                <a:ea typeface="Tahoma"/>
              </a:rPr>
              <a:t>c</a:t>
            </a:r>
            <a:r>
              <a:rPr b="0" lang="en-GB" sz="2000" spc="-1" strike="noStrike">
                <a:latin typeface="Arial"/>
                <a:ea typeface="Tahoma"/>
              </a:rPr>
              <a:t>e</a:t>
            </a:r>
            <a:r>
              <a:rPr b="0" lang="en-GB" sz="2000" spc="-1" strike="noStrike">
                <a:latin typeface="Arial"/>
                <a:ea typeface="Tahoma"/>
              </a:rPr>
              <a:t>ll</a:t>
            </a:r>
            <a:r>
              <a:rPr b="0" lang="en-GB" sz="2000" spc="-1" strike="noStrike">
                <a:latin typeface="Arial"/>
                <a:ea typeface="Tahoma"/>
              </a:rPr>
              <a:t>u</a:t>
            </a:r>
            <a:r>
              <a:rPr b="0" lang="en-GB" sz="2000" spc="-1" strike="noStrike">
                <a:latin typeface="Arial"/>
                <a:ea typeface="Tahoma"/>
              </a:rPr>
              <a:t>l</a:t>
            </a:r>
            <a:r>
              <a:rPr b="0" lang="en-GB" sz="2000" spc="-1" strike="noStrike">
                <a:latin typeface="Arial"/>
                <a:ea typeface="Tahoma"/>
              </a:rPr>
              <a:t>a</a:t>
            </a:r>
            <a:r>
              <a:rPr b="0" lang="en-GB" sz="2000" spc="-1" strike="noStrike">
                <a:latin typeface="Arial"/>
                <a:ea typeface="Tahoma"/>
              </a:rPr>
              <a:t>r </a:t>
            </a:r>
            <a:r>
              <a:rPr b="0" lang="en-GB" sz="2000" spc="-1" strike="noStrike">
                <a:latin typeface="Arial"/>
                <a:ea typeface="Tahoma"/>
              </a:rPr>
              <a:t>i</a:t>
            </a:r>
            <a:r>
              <a:rPr b="0" lang="en-GB" sz="2000" spc="-1" strike="noStrike">
                <a:latin typeface="Arial"/>
                <a:ea typeface="Tahoma"/>
              </a:rPr>
              <a:t>m</a:t>
            </a:r>
            <a:r>
              <a:rPr b="0" lang="en-GB" sz="2000" spc="-1" strike="noStrike">
                <a:latin typeface="Arial"/>
                <a:ea typeface="Tahoma"/>
              </a:rPr>
              <a:t>a</a:t>
            </a:r>
            <a:r>
              <a:rPr b="0" lang="en-GB" sz="2000" spc="-1" strike="noStrike">
                <a:latin typeface="Arial"/>
                <a:ea typeface="Tahoma"/>
              </a:rPr>
              <a:t>g</a:t>
            </a:r>
            <a:r>
              <a:rPr b="0" lang="en-GB" sz="2000" spc="-1" strike="noStrike">
                <a:latin typeface="Arial"/>
                <a:ea typeface="Tahoma"/>
              </a:rPr>
              <a:t>i</a:t>
            </a:r>
            <a:r>
              <a:rPr b="0" lang="en-GB" sz="2000" spc="-1" strike="noStrike">
                <a:latin typeface="Arial"/>
                <a:ea typeface="Tahoma"/>
              </a:rPr>
              <a:t>n</a:t>
            </a:r>
            <a:r>
              <a:rPr b="0" lang="en-GB" sz="2000" spc="-1" strike="noStrike">
                <a:latin typeface="Arial"/>
                <a:ea typeface="Tahoma"/>
              </a:rPr>
              <a:t>g</a:t>
            </a:r>
            <a:r>
              <a:rPr b="0" lang="en-GB" sz="2000" spc="-1" strike="noStrike">
                <a:latin typeface="Arial"/>
                <a:ea typeface="Tahoma"/>
              </a:rPr>
              <a:t>.</a:t>
            </a:r>
            <a:endParaRPr b="0" lang="en-AU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ectangle 7_4"/>
          <p:cNvSpPr/>
          <p:nvPr/>
        </p:nvSpPr>
        <p:spPr>
          <a:xfrm>
            <a:off x="4021200" y="9720360"/>
            <a:ext cx="3075840" cy="51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marL="216000" indent="-215280" algn="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021C548-C9DE-45A0-9CC5-D612094F5A7B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AU" sz="1200" spc="-1" strike="noStrike">
              <a:latin typeface="Arial"/>
            </a:endParaRPr>
          </a:p>
        </p:txBody>
      </p:sp>
      <p:sp>
        <p:nvSpPr>
          <p:cNvPr id="462" name="Text Box 2_1"/>
          <p:cNvSpPr/>
          <p:nvPr/>
        </p:nvSpPr>
        <p:spPr>
          <a:xfrm>
            <a:off x="-8507520" y="-6126120"/>
            <a:ext cx="17014320" cy="1379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PlaceHolder 1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0000" cy="304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spcBef>
                <a:spcPts val="44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4748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480"/>
                <a:tab algn="l" pos="6287760"/>
                <a:tab algn="l" pos="6737040"/>
                <a:tab algn="l" pos="7186320"/>
                <a:tab algn="l" pos="7635600"/>
                <a:tab algn="l" pos="8084880"/>
                <a:tab algn="l" pos="8534160"/>
                <a:tab algn="l" pos="8983440"/>
                <a:tab algn="l" pos="898524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2000" spc="-1" strike="noStrike">
                <a:latin typeface="Arial"/>
                <a:ea typeface="Tahoma"/>
              </a:rPr>
              <a:t>n</a:t>
            </a:r>
            <a:r>
              <a:rPr b="0" lang="en-GB" sz="2000" spc="-1" strike="noStrike">
                <a:latin typeface="Arial"/>
                <a:ea typeface="Tahoma"/>
              </a:rPr>
              <a:t>o</a:t>
            </a:r>
            <a:r>
              <a:rPr b="0" lang="en-GB" sz="2000" spc="-1" strike="noStrike">
                <a:latin typeface="Arial"/>
                <a:ea typeface="Tahoma"/>
              </a:rPr>
              <a:t>r</a:t>
            </a:r>
            <a:r>
              <a:rPr b="0" lang="en-GB" sz="2000" spc="-1" strike="noStrike">
                <a:latin typeface="Arial"/>
                <a:ea typeface="Tahoma"/>
              </a:rPr>
              <a:t>m</a:t>
            </a:r>
            <a:r>
              <a:rPr b="0" lang="en-GB" sz="2000" spc="-1" strike="noStrike">
                <a:latin typeface="Arial"/>
                <a:ea typeface="Tahoma"/>
              </a:rPr>
              <a:t>a</a:t>
            </a:r>
            <a:r>
              <a:rPr b="0" lang="en-GB" sz="2000" spc="-1" strike="noStrike">
                <a:latin typeface="Arial"/>
                <a:ea typeface="Tahoma"/>
              </a:rPr>
              <a:t>li</a:t>
            </a:r>
            <a:r>
              <a:rPr b="0" lang="en-GB" sz="2000" spc="-1" strike="noStrike">
                <a:latin typeface="Arial"/>
                <a:ea typeface="Tahoma"/>
              </a:rPr>
              <a:t>s</a:t>
            </a:r>
            <a:r>
              <a:rPr b="0" lang="en-GB" sz="2000" spc="-1" strike="noStrike">
                <a:latin typeface="Arial"/>
                <a:ea typeface="Tahoma"/>
              </a:rPr>
              <a:t>e</a:t>
            </a:r>
            <a:endParaRPr b="0" lang="en-AU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990720" y="766800"/>
            <a:ext cx="5113800" cy="383400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5760" cy="4601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4021200" y="9720360"/>
            <a:ext cx="3072240" cy="508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BD8A392-8B3F-4360-8FCD-0FDBF8CF763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AU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</a:t>
            </a:r>
            <a:r>
              <a:rPr b="0" lang="en-AU" sz="4400" spc="-1" strike="noStrike">
                <a:latin typeface="Arial"/>
              </a:rPr>
              <a:t>l</a:t>
            </a:r>
            <a:r>
              <a:rPr b="0" lang="en-AU" sz="4400" spc="-1" strike="noStrike">
                <a:latin typeface="Arial"/>
              </a:rPr>
              <a:t>i</a:t>
            </a:r>
            <a:r>
              <a:rPr b="0" lang="en-AU" sz="4400" spc="-1" strike="noStrike">
                <a:latin typeface="Arial"/>
              </a:rPr>
              <a:t>c</a:t>
            </a:r>
            <a:r>
              <a:rPr b="0" lang="en-AU" sz="4400" spc="-1" strike="noStrike">
                <a:latin typeface="Arial"/>
              </a:rPr>
              <a:t>k</a:t>
            </a:r>
            <a:r>
              <a:rPr b="0" lang="en-AU" sz="4400" spc="-1" strike="noStrike">
                <a:latin typeface="Arial"/>
              </a:rPr>
              <a:t> </a:t>
            </a:r>
            <a:r>
              <a:rPr b="0" lang="en-AU" sz="4400" spc="-1" strike="noStrike">
                <a:latin typeface="Arial"/>
              </a:rPr>
              <a:t>t</a:t>
            </a:r>
            <a:r>
              <a:rPr b="0" lang="en-AU" sz="4400" spc="-1" strike="noStrike">
                <a:latin typeface="Arial"/>
              </a:rPr>
              <a:t>o</a:t>
            </a:r>
            <a:r>
              <a:rPr b="0" lang="en-AU" sz="4400" spc="-1" strike="noStrike">
                <a:latin typeface="Arial"/>
              </a:rPr>
              <a:t> </a:t>
            </a:r>
            <a:r>
              <a:rPr b="0" lang="en-AU" sz="4400" spc="-1" strike="noStrike">
                <a:latin typeface="Arial"/>
              </a:rPr>
              <a:t>e</a:t>
            </a:r>
            <a:r>
              <a:rPr b="0" lang="en-AU" sz="4400" spc="-1" strike="noStrike">
                <a:latin typeface="Arial"/>
              </a:rPr>
              <a:t>d</a:t>
            </a:r>
            <a:r>
              <a:rPr b="0" lang="en-AU" sz="4400" spc="-1" strike="noStrike">
                <a:latin typeface="Arial"/>
              </a:rPr>
              <a:t>i</a:t>
            </a:r>
            <a:r>
              <a:rPr b="0" lang="en-AU" sz="4400" spc="-1" strike="noStrike">
                <a:latin typeface="Arial"/>
              </a:rPr>
              <a:t>t </a:t>
            </a:r>
            <a:r>
              <a:rPr b="0" lang="en-AU" sz="4400" spc="-1" strike="noStrike">
                <a:latin typeface="Arial"/>
              </a:rPr>
              <a:t>t</a:t>
            </a:r>
            <a:r>
              <a:rPr b="0" lang="en-AU" sz="4400" spc="-1" strike="noStrike">
                <a:latin typeface="Arial"/>
              </a:rPr>
              <a:t>h</a:t>
            </a:r>
            <a:r>
              <a:rPr b="0" lang="en-AU" sz="4400" spc="-1" strike="noStrike">
                <a:latin typeface="Arial"/>
              </a:rPr>
              <a:t>e</a:t>
            </a:r>
            <a:r>
              <a:rPr b="0" lang="en-AU" sz="4400" spc="-1" strike="noStrike">
                <a:latin typeface="Arial"/>
              </a:rPr>
              <a:t> </a:t>
            </a:r>
            <a:r>
              <a:rPr b="0" lang="en-AU" sz="4400" spc="-1" strike="noStrike">
                <a:latin typeface="Arial"/>
              </a:rPr>
              <a:t>t</a:t>
            </a:r>
            <a:r>
              <a:rPr b="0" lang="en-AU" sz="4400" spc="-1" strike="noStrike">
                <a:latin typeface="Arial"/>
              </a:rPr>
              <a:t>i</a:t>
            </a:r>
            <a:r>
              <a:rPr b="0" lang="en-AU" sz="4400" spc="-1" strike="noStrike">
                <a:latin typeface="Arial"/>
              </a:rPr>
              <a:t>t</a:t>
            </a:r>
            <a:r>
              <a:rPr b="0" lang="en-AU" sz="4400" spc="-1" strike="noStrike">
                <a:latin typeface="Arial"/>
              </a:rPr>
              <a:t>l</a:t>
            </a:r>
            <a:r>
              <a:rPr b="0" lang="en-AU" sz="4400" spc="-1" strike="noStrike">
                <a:latin typeface="Arial"/>
              </a:rPr>
              <a:t>e</a:t>
            </a:r>
            <a:r>
              <a:rPr b="0" lang="en-AU" sz="4400" spc="-1" strike="noStrike">
                <a:latin typeface="Arial"/>
              </a:rPr>
              <a:t> </a:t>
            </a:r>
            <a:r>
              <a:rPr b="0" lang="en-AU" sz="4400" spc="-1" strike="noStrike">
                <a:latin typeface="Arial"/>
              </a:rPr>
              <a:t>t</a:t>
            </a:r>
            <a:r>
              <a:rPr b="0" lang="en-AU" sz="4400" spc="-1" strike="noStrike">
                <a:latin typeface="Arial"/>
              </a:rPr>
              <a:t>e</a:t>
            </a:r>
            <a:r>
              <a:rPr b="0" lang="en-AU" sz="4400" spc="-1" strike="noStrike">
                <a:latin typeface="Arial"/>
              </a:rPr>
              <a:t>x</a:t>
            </a:r>
            <a:r>
              <a:rPr b="0" lang="en-AU" sz="4400" spc="-1" strike="noStrike">
                <a:latin typeface="Arial"/>
              </a:rPr>
              <a:t>t </a:t>
            </a:r>
            <a:r>
              <a:rPr b="0" lang="en-AU" sz="4400" spc="-1" strike="noStrike">
                <a:latin typeface="Arial"/>
              </a:rPr>
              <a:t>f</a:t>
            </a:r>
            <a:r>
              <a:rPr b="0" lang="en-AU" sz="4400" spc="-1" strike="noStrike">
                <a:latin typeface="Arial"/>
              </a:rPr>
              <a:t>o</a:t>
            </a:r>
            <a:r>
              <a:rPr b="0" lang="en-AU" sz="4400" spc="-1" strike="noStrike">
                <a:latin typeface="Arial"/>
              </a:rPr>
              <a:t>r</a:t>
            </a:r>
            <a:r>
              <a:rPr b="0" lang="en-AU" sz="4400" spc="-1" strike="noStrike">
                <a:latin typeface="Arial"/>
              </a:rPr>
              <a:t>m</a:t>
            </a:r>
            <a:r>
              <a:rPr b="0" lang="en-AU" sz="4400" spc="-1" strike="noStrike">
                <a:latin typeface="Arial"/>
              </a:rPr>
              <a:t>a</a:t>
            </a:r>
            <a:r>
              <a:rPr b="0" lang="en-AU" sz="4400" spc="-1" strike="noStrike">
                <a:latin typeface="Arial"/>
              </a:rPr>
              <a:t>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</a:t>
            </a:r>
            <a:r>
              <a:rPr b="0" lang="en-AU" sz="4400" spc="-1" strike="noStrike">
                <a:latin typeface="Arial"/>
              </a:rPr>
              <a:t>edit the </a:t>
            </a:r>
            <a:r>
              <a:rPr b="0" lang="en-AU" sz="4400" spc="-1" strike="noStrike">
                <a:latin typeface="Arial"/>
              </a:rPr>
              <a:t>title </a:t>
            </a:r>
            <a:r>
              <a:rPr b="0" lang="en-AU" sz="4400" spc="-1" strike="noStrike">
                <a:latin typeface="Arial"/>
              </a:rPr>
              <a:t>text </a:t>
            </a:r>
            <a:r>
              <a:rPr b="0" lang="en-AU" sz="4400" spc="-1" strike="noStrike">
                <a:latin typeface="Arial"/>
              </a:rPr>
              <a:t>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arxiv.org/pdf/2011.01118.pdf" TargetMode="External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pypi.org/project/keras-unet/" TargetMode="External"/><Relationship Id="rId2" Type="http://schemas.openxmlformats.org/officeDocument/2006/relationships/hyperlink" Target="https://github.com/karolzak/keras-unet/tree/master/keras_unet/models" TargetMode="External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towardsdatascience.com/unet-line-by-line-explanation-9b191c76baf5" TargetMode="External"/><Relationship Id="rId2" Type="http://schemas.openxmlformats.org/officeDocument/2006/relationships/hyperlink" Target="https://arxiv.org/pdf/1505.04597.pdf" TargetMode="External"/><Relationship Id="rId3" Type="http://schemas.openxmlformats.org/officeDocument/2006/relationships/hyperlink" Target="https://pypi.org/project/keras-unet/" TargetMode="External"/><Relationship Id="rId4" Type="http://schemas.openxmlformats.org/officeDocument/2006/relationships/hyperlink" Target="https://keras.io/api/layers/convolution_layers/convolution2d/" TargetMode="External"/><Relationship Id="rId5" Type="http://schemas.openxmlformats.org/officeDocument/2006/relationships/hyperlink" Target="https://keras.io/api/layers/pooling_layers/max_pooling2d/" TargetMode="External"/><Relationship Id="rId6" Type="http://schemas.openxmlformats.org/officeDocument/2006/relationships/hyperlink" Target="https://keras.io/api/layers/convolution_layers/convolution2d_transpose/" TargetMode="External"/><Relationship Id="rId7" Type="http://schemas.openxmlformats.org/officeDocument/2006/relationships/hyperlink" Target="https://keras.io/api/layers/regularization_layers/dropout/" TargetMode="External"/><Relationship Id="rId8" Type="http://schemas.openxmlformats.org/officeDocument/2006/relationships/hyperlink" Target="https://naokishibuya.medium.com/up-sampling-with-transposed-convolution-9ae4f2df52d0" TargetMode="External"/><Relationship Id="rId9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6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github.com/doktor-nick/intro-to-ml-for-imaging/archive/master.zip" TargetMode="External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tif"/><Relationship Id="rId3" Type="http://schemas.openxmlformats.org/officeDocument/2006/relationships/image" Target="../media/image49.tif"/><Relationship Id="rId4" Type="http://schemas.openxmlformats.org/officeDocument/2006/relationships/image" Target="../media/image50.tif"/><Relationship Id="rId5" Type="http://schemas.openxmlformats.org/officeDocument/2006/relationships/image" Target="../media/image51.tif"/><Relationship Id="rId6" Type="http://schemas.openxmlformats.org/officeDocument/2006/relationships/image" Target="../media/image52.jpeg"/><Relationship Id="rId7" Type="http://schemas.openxmlformats.org/officeDocument/2006/relationships/image" Target="../media/image53.tif"/><Relationship Id="rId8" Type="http://schemas.openxmlformats.org/officeDocument/2006/relationships/image" Target="../media/image54.tif"/><Relationship Id="rId9" Type="http://schemas.openxmlformats.org/officeDocument/2006/relationships/image" Target="../media/image55.tif"/><Relationship Id="rId10" Type="http://schemas.openxmlformats.org/officeDocument/2006/relationships/image" Target="../media/image56.tif"/><Relationship Id="rId1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ruder.io/optimizing-gradient-descent/" TargetMode="External"/><Relationship Id="rId2" Type="http://schemas.openxmlformats.org/officeDocument/2006/relationships/hyperlink" Target="https://keras.io/api/optimizers/" TargetMode="External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0" descr=""/>
          <p:cNvPicPr/>
          <p:nvPr/>
        </p:nvPicPr>
        <p:blipFill>
          <a:blip r:embed="rId1"/>
          <a:stretch/>
        </p:blipFill>
        <p:spPr>
          <a:xfrm>
            <a:off x="0" y="0"/>
            <a:ext cx="9171000" cy="6858000"/>
          </a:xfrm>
          <a:prstGeom prst="rect">
            <a:avLst/>
          </a:prstGeom>
          <a:ln w="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196920" y="1657440"/>
            <a:ext cx="7768080" cy="14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Advanced Machine Learning Image Segmentation with UNET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449080" y="3860640"/>
            <a:ext cx="4407120" cy="24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Dr Nick Hamilton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Institute Bio-Mathematician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Institute for Molecular Bioscience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Research Computing Centre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Queensland Cyber Infrastructure Foundation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c000"/>
                </a:solidFill>
                <a:latin typeface="Calibri"/>
                <a:ea typeface="DejaVu Sans"/>
              </a:rPr>
              <a:t>n.hamilton@imb.uq.edu.au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www.imb.uq.edu.au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684360" y="2133720"/>
            <a:ext cx="7845840" cy="17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4"/>
          <p:cNvSpPr/>
          <p:nvPr/>
        </p:nvSpPr>
        <p:spPr>
          <a:xfrm>
            <a:off x="594000" y="6539040"/>
            <a:ext cx="20174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Images: Melissa Little Lab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5506200" y="5699160"/>
            <a:ext cx="3883320" cy="11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3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Power corrupts.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PowerPoint corrupts absolutely.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	</a:t>
            </a: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- Edward Tufte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8" name="CustomShape 6"/>
          <p:cNvSpPr/>
          <p:nvPr/>
        </p:nvSpPr>
        <p:spPr>
          <a:xfrm>
            <a:off x="628560" y="139680"/>
            <a:ext cx="7307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Datasets and slides: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9999"/>
                </a:solidFill>
                <a:uFillTx/>
                <a:latin typeface="Arial"/>
                <a:ea typeface="DejaVu Sans"/>
              </a:rPr>
              <a:t>https://github.com/doktor-nick/adv-ML-image-segmentation-with-UNET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89" name="CustomShape 7"/>
          <p:cNvSpPr/>
          <p:nvPr/>
        </p:nvSpPr>
        <p:spPr>
          <a:xfrm>
            <a:off x="3487680" y="6472440"/>
            <a:ext cx="179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ffffff"/>
                </a:solidFill>
                <a:latin typeface="Arial"/>
                <a:ea typeface="DejaVu Sans"/>
              </a:rPr>
              <a:t>©  Dr Nick 2021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90" name="Picture 1_0" descr=""/>
          <p:cNvPicPr/>
          <p:nvPr/>
        </p:nvPicPr>
        <p:blipFill>
          <a:blip r:embed="rId2"/>
          <a:stretch/>
        </p:blipFill>
        <p:spPr>
          <a:xfrm>
            <a:off x="255240" y="3675240"/>
            <a:ext cx="1723680" cy="1723680"/>
          </a:xfrm>
          <a:prstGeom prst="rect">
            <a:avLst/>
          </a:prstGeom>
          <a:ln w="36000">
            <a:solidFill>
              <a:srgbClr val="ffffff"/>
            </a:solidFill>
            <a:round/>
          </a:ln>
        </p:spPr>
      </p:pic>
      <p:pic>
        <p:nvPicPr>
          <p:cNvPr id="91" name="Picture 2_0" descr=""/>
          <p:cNvPicPr/>
          <p:nvPr/>
        </p:nvPicPr>
        <p:blipFill>
          <a:blip r:embed="rId3"/>
          <a:stretch/>
        </p:blipFill>
        <p:spPr>
          <a:xfrm>
            <a:off x="7020000" y="3780000"/>
            <a:ext cx="1618920" cy="1618920"/>
          </a:xfrm>
          <a:prstGeom prst="rect">
            <a:avLst/>
          </a:prstGeom>
          <a:ln w="36000">
            <a:solidFill>
              <a:srgbClr val="ffffff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The ImageJ/Fiji Trainable Weka Pipeline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292" name="Content Placeholder 4" descr=""/>
          <p:cNvPicPr/>
          <p:nvPr/>
        </p:nvPicPr>
        <p:blipFill>
          <a:blip r:embed="rId1"/>
          <a:stretch/>
        </p:blipFill>
        <p:spPr>
          <a:xfrm>
            <a:off x="457200" y="1728720"/>
            <a:ext cx="8225280" cy="3789720"/>
          </a:xfrm>
          <a:prstGeom prst="rect">
            <a:avLst/>
          </a:prstGeom>
          <a:ln w="0">
            <a:noFill/>
          </a:ln>
        </p:spPr>
      </p:pic>
      <p:sp>
        <p:nvSpPr>
          <p:cNvPr id="293" name="CustomShape 2"/>
          <p:cNvSpPr/>
          <p:nvPr/>
        </p:nvSpPr>
        <p:spPr>
          <a:xfrm>
            <a:off x="3816360" y="6345360"/>
            <a:ext cx="6817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Image: https://imagej.net/Trainable_Weka_Segmentation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1260000" y="5580000"/>
            <a:ext cx="7378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“Introduction to Machine Learning for Imaging” workshop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The UNET Architecture for Image Segmentation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Convolutional Deep Learning with U-net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457200" y="1048320"/>
            <a:ext cx="8225280" cy="56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U-net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was a new type of neural network architecture introduced in 2015</a:t>
            </a:r>
            <a:endParaRPr b="0" lang="en-AU" sz="20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It down-scales then up-scales an image to create a segmentation </a:t>
            </a:r>
            <a:endParaRPr b="0" lang="en-AU" sz="20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U-Net and its variants are the state of the art in segmentation</a:t>
            </a:r>
            <a:endParaRPr b="0" lang="en-AU" sz="20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U-net paper: </a:t>
            </a:r>
            <a:r>
              <a:rPr b="0" lang="en-US" sz="2000" spc="-1" strike="noStrike" u="sng">
                <a:solidFill>
                  <a:srgbClr val="009999"/>
                </a:solidFill>
                <a:uFillTx/>
                <a:latin typeface="Arial"/>
                <a:ea typeface="DejaVu Sans"/>
                <a:hlinkClick r:id="rId1"/>
              </a:rPr>
              <a:t>https://arxiv.org/pdf/1505.04597.pdf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</p:txBody>
      </p:sp>
      <p:pic>
        <p:nvPicPr>
          <p:cNvPr id="298" name="Picture 2" descr="Chart, box and whiske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2120040" y="2231280"/>
            <a:ext cx="4899240" cy="3257280"/>
          </a:xfrm>
          <a:prstGeom prst="rect">
            <a:avLst/>
          </a:prstGeom>
          <a:ln w="0">
            <a:noFill/>
          </a:ln>
        </p:spPr>
      </p:pic>
      <p:pic>
        <p:nvPicPr>
          <p:cNvPr id="299" name="Picture 1_3" descr=""/>
          <p:cNvPicPr/>
          <p:nvPr/>
        </p:nvPicPr>
        <p:blipFill>
          <a:blip r:embed="rId3"/>
          <a:stretch/>
        </p:blipFill>
        <p:spPr>
          <a:xfrm>
            <a:off x="615600" y="2340000"/>
            <a:ext cx="1363680" cy="1363680"/>
          </a:xfrm>
          <a:prstGeom prst="rect">
            <a:avLst/>
          </a:prstGeom>
          <a:ln w="0">
            <a:noFill/>
          </a:ln>
        </p:spPr>
      </p:pic>
      <p:pic>
        <p:nvPicPr>
          <p:cNvPr id="300" name="Picture 2_3" descr=""/>
          <p:cNvPicPr/>
          <p:nvPr/>
        </p:nvPicPr>
        <p:blipFill>
          <a:blip r:embed="rId4"/>
          <a:stretch/>
        </p:blipFill>
        <p:spPr>
          <a:xfrm>
            <a:off x="7318800" y="2340000"/>
            <a:ext cx="1363680" cy="136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360000" y="1263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Principle UNET Components 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457200" y="94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3x3 </a:t>
            </a: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Convolution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followed by ReLU (rectified linear activation function)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2 x 2 </a:t>
            </a: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Maxpooling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with stride 2 (halves image size)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Double number of feature channels (convolutions) 64, 128, 256, 512, at each down sampling to compensate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Dropout layers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Skip layers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Transpose convolutions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/ up convolutions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Box 2"/>
          <p:cNvSpPr/>
          <p:nvPr/>
        </p:nvSpPr>
        <p:spPr>
          <a:xfrm>
            <a:off x="1457640" y="3420000"/>
            <a:ext cx="592236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The kernel represents the pattern to be detected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The more the input matches the kernel, the more positive the output response would be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Convolutions are pattern detectors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The kernel weights are learned during training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i.e. it learns what patterns to detect and respond to</a:t>
            </a:r>
            <a:endParaRPr b="0" lang="en-AU" sz="2000" spc="-1" strike="noStrike">
              <a:latin typeface="Arial"/>
            </a:endParaRPr>
          </a:p>
        </p:txBody>
      </p:sp>
      <p:pic>
        <p:nvPicPr>
          <p:cNvPr id="304" name="Picture 2_4" descr="D:\Dropbox\Deep Learning Workshops\Media\convolution.png"/>
          <p:cNvPicPr/>
          <p:nvPr/>
        </p:nvPicPr>
        <p:blipFill>
          <a:blip r:embed="rId1"/>
          <a:stretch/>
        </p:blipFill>
        <p:spPr>
          <a:xfrm>
            <a:off x="720000" y="1033200"/>
            <a:ext cx="3967560" cy="238680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3" descr=""/>
          <p:cNvPicPr/>
          <p:nvPr/>
        </p:nvPicPr>
        <p:blipFill>
          <a:blip r:embed="rId2"/>
          <a:stretch/>
        </p:blipFill>
        <p:spPr>
          <a:xfrm>
            <a:off x="5179320" y="1637280"/>
            <a:ext cx="3280680" cy="522720"/>
          </a:xfrm>
          <a:prstGeom prst="rect">
            <a:avLst/>
          </a:prstGeom>
          <a:ln w="0">
            <a:noFill/>
          </a:ln>
        </p:spPr>
      </p:pic>
      <p:sp>
        <p:nvSpPr>
          <p:cNvPr id="306" name=""/>
          <p:cNvSpPr txBox="1"/>
          <p:nvPr/>
        </p:nvSpPr>
        <p:spPr>
          <a:xfrm>
            <a:off x="5400000" y="6480000"/>
            <a:ext cx="37789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I</a:t>
            </a:r>
            <a:r>
              <a:rPr b="0" lang="en-AU" sz="1800" spc="-1" strike="noStrike">
                <a:latin typeface="Arial"/>
              </a:rPr>
              <a:t>m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g</a:t>
            </a:r>
            <a:r>
              <a:rPr b="0" lang="en-AU" sz="1800" spc="-1" strike="noStrike">
                <a:latin typeface="Arial"/>
              </a:rPr>
              <a:t>e </a:t>
            </a:r>
            <a:r>
              <a:rPr b="0" lang="en-AU" sz="1800" spc="-1" strike="noStrike">
                <a:latin typeface="Arial"/>
              </a:rPr>
              <a:t>c</a:t>
            </a:r>
            <a:r>
              <a:rPr b="0" lang="en-AU" sz="1800" spc="-1" strike="noStrike">
                <a:latin typeface="Arial"/>
              </a:rPr>
              <a:t>o</a:t>
            </a:r>
            <a:r>
              <a:rPr b="0" lang="en-AU" sz="1800" spc="-1" strike="noStrike">
                <a:latin typeface="Arial"/>
              </a:rPr>
              <a:t>ur</a:t>
            </a:r>
            <a:r>
              <a:rPr b="0" lang="en-AU" sz="1800" spc="-1" strike="noStrike">
                <a:latin typeface="Arial"/>
              </a:rPr>
              <a:t>te</a:t>
            </a:r>
            <a:r>
              <a:rPr b="0" lang="en-AU" sz="1800" spc="-1" strike="noStrike">
                <a:latin typeface="Arial"/>
              </a:rPr>
              <a:t>s</a:t>
            </a:r>
            <a:r>
              <a:rPr b="0" lang="en-AU" sz="1800" spc="-1" strike="noStrike">
                <a:latin typeface="Arial"/>
              </a:rPr>
              <a:t>y </a:t>
            </a:r>
            <a:r>
              <a:rPr b="0" lang="en-AU" sz="1800" spc="-1" strike="noStrike">
                <a:latin typeface="Arial"/>
              </a:rPr>
              <a:t>Ti</a:t>
            </a:r>
            <a:r>
              <a:rPr b="0" lang="en-AU" sz="1800" spc="-1" strike="noStrike">
                <a:latin typeface="Arial"/>
              </a:rPr>
              <a:t>tu</a:t>
            </a:r>
            <a:r>
              <a:rPr b="0" lang="en-AU" sz="1800" spc="-1" strike="noStrike">
                <a:latin typeface="Arial"/>
              </a:rPr>
              <a:t>s </a:t>
            </a:r>
            <a:r>
              <a:rPr b="0" lang="en-AU" sz="1800" spc="-1" strike="noStrike">
                <a:latin typeface="Arial"/>
              </a:rPr>
              <a:t>T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n</a:t>
            </a:r>
            <a:r>
              <a:rPr b="0" lang="en-AU" sz="1800" spc="-1" strike="noStrike">
                <a:latin typeface="Arial"/>
              </a:rPr>
              <a:t>g, </a:t>
            </a:r>
            <a:r>
              <a:rPr b="0" lang="en-AU" sz="1800" spc="-1" strike="noStrike">
                <a:latin typeface="Arial"/>
              </a:rPr>
              <a:t>M</a:t>
            </a:r>
            <a:r>
              <a:rPr b="0" lang="en-AU" sz="1800" spc="-1" strike="noStrike">
                <a:latin typeface="Arial"/>
              </a:rPr>
              <a:t>o</a:t>
            </a:r>
            <a:r>
              <a:rPr b="0" lang="en-AU" sz="1800" spc="-1" strike="noStrike">
                <a:latin typeface="Arial"/>
              </a:rPr>
              <a:t>n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s</a:t>
            </a:r>
            <a:r>
              <a:rPr b="0" lang="en-AU" sz="1800" spc="-1" strike="noStrike">
                <a:latin typeface="Arial"/>
              </a:rPr>
              <a:t>h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07" name="CustomShape 1_0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Convolutions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"/>
          <p:cNvSpPr txBox="1"/>
          <p:nvPr/>
        </p:nvSpPr>
        <p:spPr>
          <a:xfrm>
            <a:off x="457200" y="274320"/>
            <a:ext cx="8229600" cy="777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latin typeface="Arial"/>
              </a:rPr>
              <a:t>A</a:t>
            </a:r>
            <a:r>
              <a:rPr b="0" lang="en-AU" sz="4400" spc="-1" strike="noStrike">
                <a:latin typeface="Arial"/>
              </a:rPr>
              <a:t> </a:t>
            </a:r>
            <a:r>
              <a:rPr b="0" lang="en-AU" sz="4400" spc="-1" strike="noStrike">
                <a:latin typeface="Arial"/>
              </a:rPr>
              <a:t>3</a:t>
            </a:r>
            <a:r>
              <a:rPr b="0" lang="en-AU" sz="4400" spc="-1" strike="noStrike">
                <a:latin typeface="Arial"/>
              </a:rPr>
              <a:t>x</a:t>
            </a:r>
            <a:r>
              <a:rPr b="0" lang="en-AU" sz="4400" spc="-1" strike="noStrike">
                <a:latin typeface="Arial"/>
              </a:rPr>
              <a:t>3</a:t>
            </a:r>
            <a:r>
              <a:rPr b="0" lang="en-AU" sz="4400" spc="-1" strike="noStrike">
                <a:latin typeface="Arial"/>
              </a:rPr>
              <a:t> </a:t>
            </a:r>
            <a:r>
              <a:rPr b="0" lang="en-AU" sz="4400" spc="-1" strike="noStrike">
                <a:latin typeface="Arial"/>
              </a:rPr>
              <a:t>C</a:t>
            </a:r>
            <a:r>
              <a:rPr b="0" lang="en-AU" sz="4400" spc="-1" strike="noStrike">
                <a:latin typeface="Arial"/>
              </a:rPr>
              <a:t>o</a:t>
            </a:r>
            <a:r>
              <a:rPr b="0" lang="en-AU" sz="4400" spc="-1" strike="noStrike">
                <a:latin typeface="Arial"/>
              </a:rPr>
              <a:t>n</a:t>
            </a:r>
            <a:r>
              <a:rPr b="0" lang="en-AU" sz="4400" spc="-1" strike="noStrike">
                <a:latin typeface="Arial"/>
              </a:rPr>
              <a:t>v</a:t>
            </a:r>
            <a:r>
              <a:rPr b="0" lang="en-AU" sz="4400" spc="-1" strike="noStrike">
                <a:latin typeface="Arial"/>
              </a:rPr>
              <a:t>o</a:t>
            </a:r>
            <a:r>
              <a:rPr b="0" lang="en-AU" sz="4400" spc="-1" strike="noStrike">
                <a:latin typeface="Arial"/>
              </a:rPr>
              <a:t>l</a:t>
            </a:r>
            <a:r>
              <a:rPr b="0" lang="en-AU" sz="4400" spc="-1" strike="noStrike">
                <a:latin typeface="Arial"/>
              </a:rPr>
              <a:t>u</a:t>
            </a:r>
            <a:r>
              <a:rPr b="0" lang="en-AU" sz="4400" spc="-1" strike="noStrike">
                <a:latin typeface="Arial"/>
              </a:rPr>
              <a:t>t</a:t>
            </a:r>
            <a:r>
              <a:rPr b="0" lang="en-AU" sz="4400" spc="-1" strike="noStrike">
                <a:latin typeface="Arial"/>
              </a:rPr>
              <a:t>i</a:t>
            </a:r>
            <a:r>
              <a:rPr b="0" lang="en-AU" sz="4400" spc="-1" strike="noStrike">
                <a:latin typeface="Arial"/>
              </a:rPr>
              <a:t>o</a:t>
            </a:r>
            <a:r>
              <a:rPr b="0" lang="en-AU" sz="4400" spc="-1" strike="noStrike">
                <a:latin typeface="Arial"/>
              </a:rPr>
              <a:t>n</a:t>
            </a:r>
            <a:r>
              <a:rPr b="0" lang="en-AU" sz="4400" spc="-1" strike="noStrike">
                <a:latin typeface="Arial"/>
              </a:rPr>
              <a:t> </a:t>
            </a:r>
            <a:r>
              <a:rPr b="0" lang="en-AU" sz="4400" spc="-1" strike="noStrike">
                <a:latin typeface="Arial"/>
              </a:rPr>
              <a:t>M</a:t>
            </a:r>
            <a:r>
              <a:rPr b="0" lang="en-AU" sz="4400" spc="-1" strike="noStrike">
                <a:latin typeface="Arial"/>
              </a:rPr>
              <a:t>a</a:t>
            </a:r>
            <a:r>
              <a:rPr b="0" lang="en-AU" sz="4400" spc="-1" strike="noStrike">
                <a:latin typeface="Arial"/>
              </a:rPr>
              <a:t>x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457200" y="1125000"/>
            <a:ext cx="8507520" cy="5543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000" spc="-1" strike="noStrike">
                <a:solidFill>
                  <a:srgbClr val="000000"/>
                </a:solidFill>
                <a:latin typeface="Arial"/>
              </a:rPr>
              <a:t>Convolution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 of an image by a 3x3 matrix replaces each pixel in an image by a weighted sum of those pixels adjacent to it, i.e. </a:t>
            </a: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342720" indent="-342720"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solidFill>
                  <a:srgbClr val="ff0000"/>
                </a:solidFill>
                <a:latin typeface="Arial"/>
              </a:rPr>
              <a:t>            </a:t>
            </a:r>
            <a:r>
              <a:rPr b="0" lang="en-AU" sz="2000" spc="-1" strike="noStrike">
                <a:solidFill>
                  <a:srgbClr val="ff0000"/>
                </a:solidFill>
                <a:latin typeface="Arial"/>
              </a:rPr>
              <a:t>I’(x,y)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 = a I(x-1,y+1) + b I(x,y+1) + c I(x+1,y+1) </a:t>
            </a:r>
            <a:endParaRPr b="0" lang="en-AU" sz="2000" spc="-1" strike="noStrike">
              <a:latin typeface="Arial"/>
            </a:endParaRPr>
          </a:p>
          <a:p>
            <a:pPr marL="342720" indent="-342720"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                         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d I(x-1,y)     +  e </a:t>
            </a:r>
            <a:r>
              <a:rPr b="0" lang="en-AU" sz="2000" spc="-1" strike="noStrike">
                <a:solidFill>
                  <a:srgbClr val="ff0000"/>
                </a:solidFill>
                <a:latin typeface="Arial"/>
              </a:rPr>
              <a:t>I(x,y)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     + f I(x+1,y) </a:t>
            </a:r>
            <a:endParaRPr b="0" lang="en-AU" sz="2000" spc="-1" strike="noStrike">
              <a:latin typeface="Arial"/>
            </a:endParaRPr>
          </a:p>
          <a:p>
            <a:pPr marL="342720" indent="-342720"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                         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g I(x-1,y-1)  + h I(x,y-1)  + i I(x+1,y-1) </a:t>
            </a: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342720" indent="-342720"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342720" indent="-342720"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</p:txBody>
      </p:sp>
      <p:graphicFrame>
        <p:nvGraphicFramePr>
          <p:cNvPr id="310" name=""/>
          <p:cNvGraphicFramePr/>
          <p:nvPr/>
        </p:nvGraphicFramePr>
        <p:xfrm>
          <a:off x="1116360" y="3888360"/>
          <a:ext cx="2808000" cy="2231640"/>
        </p:xfrm>
        <a:graphic>
          <a:graphicData uri="http://schemas.openxmlformats.org/drawingml/2006/table">
            <a:tbl>
              <a:tblPr/>
              <a:tblGrid>
                <a:gridCol w="934920"/>
                <a:gridCol w="938520"/>
                <a:gridCol w="934920"/>
              </a:tblGrid>
              <a:tr h="74268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I(x-1,y+1)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I(x,y+1)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I(x+1,y+1)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4628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I(x-1,y)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I(x,y)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I(x+1,y)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4304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I(x-1,y-1)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I(x,y-1)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I(x+1,y-1)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11" name=""/>
          <p:cNvGraphicFramePr/>
          <p:nvPr/>
        </p:nvGraphicFramePr>
        <p:xfrm>
          <a:off x="4285080" y="3888360"/>
          <a:ext cx="2734920" cy="2231640"/>
        </p:xfrm>
        <a:graphic>
          <a:graphicData uri="http://schemas.openxmlformats.org/drawingml/2006/table">
            <a:tbl>
              <a:tblPr/>
              <a:tblGrid>
                <a:gridCol w="911160"/>
                <a:gridCol w="912960"/>
                <a:gridCol w="911160"/>
              </a:tblGrid>
              <a:tr h="76032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1136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e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6032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2" name="Text Box 91"/>
          <p:cNvSpPr/>
          <p:nvPr/>
        </p:nvSpPr>
        <p:spPr>
          <a:xfrm>
            <a:off x="1046520" y="3456360"/>
            <a:ext cx="19699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Local Image Region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Text Box 92_1"/>
          <p:cNvSpPr/>
          <p:nvPr/>
        </p:nvSpPr>
        <p:spPr>
          <a:xfrm>
            <a:off x="4214880" y="3456360"/>
            <a:ext cx="19591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Convolution matrix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"/>
          <p:cNvSpPr txBox="1"/>
          <p:nvPr/>
        </p:nvSpPr>
        <p:spPr>
          <a:xfrm>
            <a:off x="457200" y="274320"/>
            <a:ext cx="8229600" cy="777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latin typeface="Arial"/>
              </a:rPr>
              <a:t>Convolution Example</a:t>
            </a:r>
            <a:endParaRPr b="0" lang="en-AU" sz="4400" spc="-1" strike="noStrike">
              <a:latin typeface="Arial"/>
            </a:endParaRPr>
          </a:p>
        </p:txBody>
      </p:sp>
      <p:graphicFrame>
        <p:nvGraphicFramePr>
          <p:cNvPr id="315" name=""/>
          <p:cNvGraphicFramePr/>
          <p:nvPr/>
        </p:nvGraphicFramePr>
        <p:xfrm>
          <a:off x="324000" y="2924280"/>
          <a:ext cx="3969720" cy="3023640"/>
        </p:xfrm>
        <a:graphic>
          <a:graphicData uri="http://schemas.openxmlformats.org/drawingml/2006/table">
            <a:tbl>
              <a:tblPr/>
              <a:tblGrid>
                <a:gridCol w="566640"/>
                <a:gridCol w="568440"/>
                <a:gridCol w="566640"/>
                <a:gridCol w="566640"/>
                <a:gridCol w="566640"/>
                <a:gridCol w="568440"/>
                <a:gridCol w="566640"/>
              </a:tblGrid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3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6" name="TextBox 5"/>
          <p:cNvSpPr/>
          <p:nvPr/>
        </p:nvSpPr>
        <p:spPr>
          <a:xfrm>
            <a:off x="322920" y="2349360"/>
            <a:ext cx="8146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Image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17" name=""/>
          <p:cNvGraphicFramePr/>
          <p:nvPr/>
        </p:nvGraphicFramePr>
        <p:xfrm>
          <a:off x="2627280" y="1268280"/>
          <a:ext cx="1701360" cy="1295280"/>
        </p:xfrm>
        <a:graphic>
          <a:graphicData uri="http://schemas.openxmlformats.org/drawingml/2006/table">
            <a:tbl>
              <a:tblPr/>
              <a:tblGrid>
                <a:gridCol w="566640"/>
                <a:gridCol w="568440"/>
                <a:gridCol w="566640"/>
              </a:tblGrid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" name=""/>
          <p:cNvGraphicFramePr/>
          <p:nvPr/>
        </p:nvGraphicFramePr>
        <p:xfrm>
          <a:off x="4932360" y="3357720"/>
          <a:ext cx="2836440" cy="2158560"/>
        </p:xfrm>
        <a:graphic>
          <a:graphicData uri="http://schemas.openxmlformats.org/drawingml/2006/table">
            <a:tbl>
              <a:tblPr/>
              <a:tblGrid>
                <a:gridCol w="566640"/>
                <a:gridCol w="568440"/>
                <a:gridCol w="566640"/>
                <a:gridCol w="568440"/>
                <a:gridCol w="566640"/>
              </a:tblGrid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9" name="TextBox 12_1"/>
          <p:cNvSpPr/>
          <p:nvPr/>
        </p:nvSpPr>
        <p:spPr>
          <a:xfrm>
            <a:off x="1316880" y="1260000"/>
            <a:ext cx="13831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TextBox 13_1"/>
          <p:cNvSpPr/>
          <p:nvPr/>
        </p:nvSpPr>
        <p:spPr>
          <a:xfrm>
            <a:off x="4781520" y="2421000"/>
            <a:ext cx="22593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Image x Convolution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Rectangle 14_1"/>
          <p:cNvSpPr/>
          <p:nvPr/>
        </p:nvSpPr>
        <p:spPr>
          <a:xfrm>
            <a:off x="324000" y="2924280"/>
            <a:ext cx="1726920" cy="129672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Rectangle 15_1"/>
          <p:cNvSpPr/>
          <p:nvPr/>
        </p:nvSpPr>
        <p:spPr>
          <a:xfrm>
            <a:off x="2627280" y="1268280"/>
            <a:ext cx="1728720" cy="129708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Rectangle 16_1"/>
          <p:cNvSpPr/>
          <p:nvPr/>
        </p:nvSpPr>
        <p:spPr>
          <a:xfrm>
            <a:off x="4932360" y="3357720"/>
            <a:ext cx="57636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Rectangle 17_1"/>
          <p:cNvSpPr/>
          <p:nvPr/>
        </p:nvSpPr>
        <p:spPr>
          <a:xfrm>
            <a:off x="900000" y="2924280"/>
            <a:ext cx="1727280" cy="129672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Rectangle 18_1"/>
          <p:cNvSpPr/>
          <p:nvPr/>
        </p:nvSpPr>
        <p:spPr>
          <a:xfrm>
            <a:off x="5508720" y="3357720"/>
            <a:ext cx="57600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Rectangle 19_1"/>
          <p:cNvSpPr/>
          <p:nvPr/>
        </p:nvSpPr>
        <p:spPr>
          <a:xfrm>
            <a:off x="1476360" y="2924280"/>
            <a:ext cx="1727280" cy="129672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Rectangle 20_1"/>
          <p:cNvSpPr/>
          <p:nvPr/>
        </p:nvSpPr>
        <p:spPr>
          <a:xfrm>
            <a:off x="6084720" y="3357720"/>
            <a:ext cx="57492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Rectangle 21_1"/>
          <p:cNvSpPr/>
          <p:nvPr/>
        </p:nvSpPr>
        <p:spPr>
          <a:xfrm>
            <a:off x="1979640" y="2924280"/>
            <a:ext cx="1728720" cy="129672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Rectangle 22_1"/>
          <p:cNvSpPr/>
          <p:nvPr/>
        </p:nvSpPr>
        <p:spPr>
          <a:xfrm>
            <a:off x="6588000" y="3357720"/>
            <a:ext cx="57636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Rectangle 23_1"/>
          <p:cNvSpPr/>
          <p:nvPr/>
        </p:nvSpPr>
        <p:spPr>
          <a:xfrm>
            <a:off x="2627280" y="2924280"/>
            <a:ext cx="1728720" cy="129672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Rectangle 24_1"/>
          <p:cNvSpPr/>
          <p:nvPr/>
        </p:nvSpPr>
        <p:spPr>
          <a:xfrm>
            <a:off x="7236000" y="3357720"/>
            <a:ext cx="57600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Rectangle 25_1"/>
          <p:cNvSpPr/>
          <p:nvPr/>
        </p:nvSpPr>
        <p:spPr>
          <a:xfrm>
            <a:off x="324000" y="3357720"/>
            <a:ext cx="1726920" cy="129528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Rectangle 26_1"/>
          <p:cNvSpPr/>
          <p:nvPr/>
        </p:nvSpPr>
        <p:spPr>
          <a:xfrm>
            <a:off x="4932360" y="3789360"/>
            <a:ext cx="57636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Rectangle 27_1"/>
          <p:cNvSpPr/>
          <p:nvPr/>
        </p:nvSpPr>
        <p:spPr>
          <a:xfrm>
            <a:off x="900000" y="3357720"/>
            <a:ext cx="1727280" cy="129528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Rectangle 28_1"/>
          <p:cNvSpPr/>
          <p:nvPr/>
        </p:nvSpPr>
        <p:spPr>
          <a:xfrm>
            <a:off x="5508720" y="3789360"/>
            <a:ext cx="57600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Rectangle 29_1"/>
          <p:cNvSpPr/>
          <p:nvPr/>
        </p:nvSpPr>
        <p:spPr>
          <a:xfrm>
            <a:off x="1403280" y="3357720"/>
            <a:ext cx="1728720" cy="129528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Rectangle 30_1"/>
          <p:cNvSpPr/>
          <p:nvPr/>
        </p:nvSpPr>
        <p:spPr>
          <a:xfrm>
            <a:off x="6012000" y="3789360"/>
            <a:ext cx="57600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Rectangle 31_1"/>
          <p:cNvSpPr/>
          <p:nvPr/>
        </p:nvSpPr>
        <p:spPr>
          <a:xfrm>
            <a:off x="1979640" y="3357720"/>
            <a:ext cx="1728720" cy="129528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Rectangle 32_1"/>
          <p:cNvSpPr/>
          <p:nvPr/>
        </p:nvSpPr>
        <p:spPr>
          <a:xfrm>
            <a:off x="6588000" y="3789360"/>
            <a:ext cx="57636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40" name="Picture 34_1" descr="corr_template_image.png"/>
          <p:cNvPicPr/>
          <p:nvPr/>
        </p:nvPicPr>
        <p:blipFill>
          <a:blip r:embed="rId1"/>
          <a:stretch/>
        </p:blipFill>
        <p:spPr>
          <a:xfrm>
            <a:off x="4860000" y="3079080"/>
            <a:ext cx="3061080" cy="3040920"/>
          </a:xfrm>
          <a:prstGeom prst="rect">
            <a:avLst/>
          </a:prstGeom>
          <a:ln w="0">
            <a:noFill/>
          </a:ln>
        </p:spPr>
      </p:pic>
      <p:sp>
        <p:nvSpPr>
          <p:cNvPr id="341" name=""/>
          <p:cNvSpPr txBox="1"/>
          <p:nvPr/>
        </p:nvSpPr>
        <p:spPr>
          <a:xfrm>
            <a:off x="1080000" y="1453320"/>
            <a:ext cx="13831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Convolution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Table 2"/>
          <p:cNvGraphicFramePr/>
          <p:nvPr/>
        </p:nvGraphicFramePr>
        <p:xfrm>
          <a:off x="2357280" y="1216800"/>
          <a:ext cx="1599480" cy="1482840"/>
        </p:xfrm>
        <a:graphic>
          <a:graphicData uri="http://schemas.openxmlformats.org/drawingml/2006/table">
            <a:tbl>
              <a:tblPr/>
              <a:tblGrid>
                <a:gridCol w="399960"/>
                <a:gridCol w="399960"/>
                <a:gridCol w="399960"/>
                <a:gridCol w="39996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-7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43" name="Table 3"/>
          <p:cNvGraphicFramePr/>
          <p:nvPr/>
        </p:nvGraphicFramePr>
        <p:xfrm>
          <a:off x="5329080" y="1598040"/>
          <a:ext cx="914040" cy="74124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4" name="Straight Arrow Connector 4"/>
          <p:cNvSpPr/>
          <p:nvPr/>
        </p:nvSpPr>
        <p:spPr>
          <a:xfrm flipV="1">
            <a:off x="4414680" y="1963080"/>
            <a:ext cx="533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Rectangle 5"/>
          <p:cNvSpPr/>
          <p:nvPr/>
        </p:nvSpPr>
        <p:spPr>
          <a:xfrm>
            <a:off x="2374560" y="1251360"/>
            <a:ext cx="761760" cy="685440"/>
          </a:xfrm>
          <a:prstGeom prst="rect">
            <a:avLst/>
          </a:prstGeom>
          <a:noFill/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Rectangle 6"/>
          <p:cNvSpPr/>
          <p:nvPr/>
        </p:nvSpPr>
        <p:spPr>
          <a:xfrm>
            <a:off x="3178080" y="1251360"/>
            <a:ext cx="761760" cy="685440"/>
          </a:xfrm>
          <a:prstGeom prst="rect">
            <a:avLst/>
          </a:prstGeom>
          <a:noFill/>
          <a:ln w="2556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Rectangle 7"/>
          <p:cNvSpPr/>
          <p:nvPr/>
        </p:nvSpPr>
        <p:spPr>
          <a:xfrm>
            <a:off x="2374560" y="1987560"/>
            <a:ext cx="761760" cy="685440"/>
          </a:xfrm>
          <a:prstGeom prst="rect">
            <a:avLst/>
          </a:prstGeom>
          <a:noFill/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Rectangle 8"/>
          <p:cNvSpPr/>
          <p:nvPr/>
        </p:nvSpPr>
        <p:spPr>
          <a:xfrm>
            <a:off x="3178080" y="1987560"/>
            <a:ext cx="761760" cy="685440"/>
          </a:xfrm>
          <a:prstGeom prst="rect">
            <a:avLst/>
          </a:prstGeom>
          <a:noFill/>
          <a:ln w="2556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Rectangle 9"/>
          <p:cNvSpPr/>
          <p:nvPr/>
        </p:nvSpPr>
        <p:spPr>
          <a:xfrm>
            <a:off x="5329080" y="1598040"/>
            <a:ext cx="456840" cy="380520"/>
          </a:xfrm>
          <a:prstGeom prst="rect">
            <a:avLst/>
          </a:prstGeom>
          <a:noFill/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Rectangle 10"/>
          <p:cNvSpPr/>
          <p:nvPr/>
        </p:nvSpPr>
        <p:spPr>
          <a:xfrm>
            <a:off x="5786280" y="1598040"/>
            <a:ext cx="456840" cy="380520"/>
          </a:xfrm>
          <a:prstGeom prst="rect">
            <a:avLst/>
          </a:prstGeom>
          <a:noFill/>
          <a:ln w="2556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Rectangle 11"/>
          <p:cNvSpPr/>
          <p:nvPr/>
        </p:nvSpPr>
        <p:spPr>
          <a:xfrm>
            <a:off x="5329080" y="1978920"/>
            <a:ext cx="456840" cy="380520"/>
          </a:xfrm>
          <a:prstGeom prst="rect">
            <a:avLst/>
          </a:prstGeom>
          <a:noFill/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Rectangle 12"/>
          <p:cNvSpPr/>
          <p:nvPr/>
        </p:nvSpPr>
        <p:spPr>
          <a:xfrm>
            <a:off x="5786280" y="1978920"/>
            <a:ext cx="456840" cy="380520"/>
          </a:xfrm>
          <a:prstGeom prst="rect">
            <a:avLst/>
          </a:prstGeom>
          <a:noFill/>
          <a:ln w="2556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_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Max Pooling with step size 2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54" name="TextBox 13"/>
          <p:cNvSpPr/>
          <p:nvPr/>
        </p:nvSpPr>
        <p:spPr>
          <a:xfrm>
            <a:off x="684000" y="3410280"/>
            <a:ext cx="8460000" cy="31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Slide a window across the input and pick a value at every window position.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Max pooling – take the max value.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Average pooling – take the average value.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Pooling layers are information filters.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Images are reduced in scale, typically by ½ x ½ 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  <p:sp>
        <p:nvSpPr>
          <p:cNvPr id="355" name=""/>
          <p:cNvSpPr txBox="1"/>
          <p:nvPr/>
        </p:nvSpPr>
        <p:spPr>
          <a:xfrm>
            <a:off x="5400360" y="6480000"/>
            <a:ext cx="36507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Sl</a:t>
            </a:r>
            <a:r>
              <a:rPr b="0" lang="en-AU" sz="1800" spc="-1" strike="noStrike">
                <a:latin typeface="Arial"/>
              </a:rPr>
              <a:t>id</a:t>
            </a:r>
            <a:r>
              <a:rPr b="0" lang="en-AU" sz="1800" spc="-1" strike="noStrike">
                <a:latin typeface="Arial"/>
              </a:rPr>
              <a:t>e </a:t>
            </a:r>
            <a:r>
              <a:rPr b="0" lang="en-AU" sz="1800" spc="-1" strike="noStrike">
                <a:latin typeface="Arial"/>
              </a:rPr>
              <a:t>c</a:t>
            </a:r>
            <a:r>
              <a:rPr b="0" lang="en-AU" sz="1800" spc="-1" strike="noStrike">
                <a:latin typeface="Arial"/>
              </a:rPr>
              <a:t>o</a:t>
            </a:r>
            <a:r>
              <a:rPr b="0" lang="en-AU" sz="1800" spc="-1" strike="noStrike">
                <a:latin typeface="Arial"/>
              </a:rPr>
              <a:t>ur</a:t>
            </a:r>
            <a:r>
              <a:rPr b="0" lang="en-AU" sz="1800" spc="-1" strike="noStrike">
                <a:latin typeface="Arial"/>
              </a:rPr>
              <a:t>te</a:t>
            </a:r>
            <a:r>
              <a:rPr b="0" lang="en-AU" sz="1800" spc="-1" strike="noStrike">
                <a:latin typeface="Arial"/>
              </a:rPr>
              <a:t>s</a:t>
            </a:r>
            <a:r>
              <a:rPr b="0" lang="en-AU" sz="1800" spc="-1" strike="noStrike">
                <a:latin typeface="Arial"/>
              </a:rPr>
              <a:t>y </a:t>
            </a:r>
            <a:r>
              <a:rPr b="0" lang="en-AU" sz="1800" spc="-1" strike="noStrike">
                <a:latin typeface="Arial"/>
              </a:rPr>
              <a:t>Ti</a:t>
            </a:r>
            <a:r>
              <a:rPr b="0" lang="en-AU" sz="1800" spc="-1" strike="noStrike">
                <a:latin typeface="Arial"/>
              </a:rPr>
              <a:t>tu</a:t>
            </a:r>
            <a:r>
              <a:rPr b="0" lang="en-AU" sz="1800" spc="-1" strike="noStrike">
                <a:latin typeface="Arial"/>
              </a:rPr>
              <a:t>s </a:t>
            </a:r>
            <a:r>
              <a:rPr b="0" lang="en-AU" sz="1800" spc="-1" strike="noStrike">
                <a:latin typeface="Arial"/>
              </a:rPr>
              <a:t>T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n</a:t>
            </a:r>
            <a:r>
              <a:rPr b="0" lang="en-AU" sz="1800" spc="-1" strike="noStrike">
                <a:latin typeface="Arial"/>
              </a:rPr>
              <a:t>g, </a:t>
            </a:r>
            <a:r>
              <a:rPr b="0" lang="en-AU" sz="1800" spc="-1" strike="noStrike">
                <a:latin typeface="Arial"/>
              </a:rPr>
              <a:t>M</a:t>
            </a:r>
            <a:r>
              <a:rPr b="0" lang="en-AU" sz="1800" spc="-1" strike="noStrike">
                <a:latin typeface="Arial"/>
              </a:rPr>
              <a:t>o</a:t>
            </a:r>
            <a:r>
              <a:rPr b="0" lang="en-AU" sz="1800" spc="-1" strike="noStrike">
                <a:latin typeface="Arial"/>
              </a:rPr>
              <a:t>n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s</a:t>
            </a:r>
            <a:r>
              <a:rPr b="0" lang="en-AU" sz="1800" spc="-1" strike="noStrike">
                <a:latin typeface="Arial"/>
              </a:rPr>
              <a:t>h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56" name=""/>
          <p:cNvSpPr txBox="1"/>
          <p:nvPr/>
        </p:nvSpPr>
        <p:spPr>
          <a:xfrm>
            <a:off x="2336040" y="2880000"/>
            <a:ext cx="1803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In</a:t>
            </a:r>
            <a:r>
              <a:rPr b="0" lang="en-AU" sz="1800" spc="-1" strike="noStrike">
                <a:latin typeface="Arial"/>
              </a:rPr>
              <a:t>p</a:t>
            </a:r>
            <a:r>
              <a:rPr b="0" lang="en-AU" sz="1800" spc="-1" strike="noStrike">
                <a:latin typeface="Arial"/>
              </a:rPr>
              <a:t>ut </a:t>
            </a:r>
            <a:r>
              <a:rPr b="0" lang="en-AU" sz="1800" spc="-1" strike="noStrike">
                <a:latin typeface="Arial"/>
              </a:rPr>
              <a:t>4</a:t>
            </a:r>
            <a:r>
              <a:rPr b="0" lang="en-AU" sz="1800" spc="-1" strike="noStrike">
                <a:latin typeface="Arial"/>
              </a:rPr>
              <a:t>x</a:t>
            </a:r>
            <a:r>
              <a:rPr b="0" lang="en-AU" sz="1800" spc="-1" strike="noStrike">
                <a:latin typeface="Arial"/>
              </a:rPr>
              <a:t>4 </a:t>
            </a:r>
            <a:r>
              <a:rPr b="0" lang="en-AU" sz="1800" spc="-1" strike="noStrike">
                <a:latin typeface="Arial"/>
              </a:rPr>
              <a:t>i</a:t>
            </a:r>
            <a:r>
              <a:rPr b="0" lang="en-AU" sz="1800" spc="-1" strike="noStrike">
                <a:latin typeface="Arial"/>
              </a:rPr>
              <a:t>m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g</a:t>
            </a:r>
            <a:r>
              <a:rPr b="0" lang="en-AU" sz="1800" spc="-1" strike="noStrike">
                <a:latin typeface="Arial"/>
              </a:rPr>
              <a:t>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5220000" y="2880000"/>
            <a:ext cx="19821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O</a:t>
            </a:r>
            <a:r>
              <a:rPr b="0" lang="en-AU" sz="1800" spc="-1" strike="noStrike">
                <a:latin typeface="Arial"/>
              </a:rPr>
              <a:t>ut</a:t>
            </a:r>
            <a:r>
              <a:rPr b="0" lang="en-AU" sz="1800" spc="-1" strike="noStrike">
                <a:latin typeface="Arial"/>
              </a:rPr>
              <a:t>p</a:t>
            </a:r>
            <a:r>
              <a:rPr b="0" lang="en-AU" sz="1800" spc="-1" strike="noStrike">
                <a:latin typeface="Arial"/>
              </a:rPr>
              <a:t>ut </a:t>
            </a:r>
            <a:r>
              <a:rPr b="0" lang="en-AU" sz="1800" spc="-1" strike="noStrike">
                <a:latin typeface="Arial"/>
              </a:rPr>
              <a:t>2</a:t>
            </a:r>
            <a:r>
              <a:rPr b="0" lang="en-AU" sz="1800" spc="-1" strike="noStrike">
                <a:latin typeface="Arial"/>
              </a:rPr>
              <a:t>x</a:t>
            </a:r>
            <a:r>
              <a:rPr b="0" lang="en-AU" sz="1800" spc="-1" strike="noStrike">
                <a:latin typeface="Arial"/>
              </a:rPr>
              <a:t>2 </a:t>
            </a:r>
            <a:r>
              <a:rPr b="0" lang="en-AU" sz="1800" spc="-1" strike="noStrike">
                <a:latin typeface="Arial"/>
              </a:rPr>
              <a:t>i</a:t>
            </a:r>
            <a:r>
              <a:rPr b="0" lang="en-AU" sz="1800" spc="-1" strike="noStrike">
                <a:latin typeface="Arial"/>
              </a:rPr>
              <a:t>m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g</a:t>
            </a:r>
            <a:r>
              <a:rPr b="0" lang="en-AU" sz="1800" spc="-1" strike="noStrike">
                <a:latin typeface="Arial"/>
              </a:rPr>
              <a:t>e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_7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Spatial Dropout Layers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59" name="CustomShape 2_5"/>
          <p:cNvSpPr/>
          <p:nvPr/>
        </p:nvSpPr>
        <p:spPr>
          <a:xfrm>
            <a:off x="457200" y="1861560"/>
            <a:ext cx="8225280" cy="38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Dropout regularisation is a simple computational method to prevent over-fitting to data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SpatialDropout2D in Keras drops (sets to 0) entire feature maps with a given probability during training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Helps promote independence between feature maps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0" name="Table 2_0"/>
          <p:cNvGraphicFramePr/>
          <p:nvPr/>
        </p:nvGraphicFramePr>
        <p:xfrm>
          <a:off x="5054040" y="1239840"/>
          <a:ext cx="1599480" cy="1482840"/>
        </p:xfrm>
        <a:graphic>
          <a:graphicData uri="http://schemas.openxmlformats.org/drawingml/2006/table">
            <a:tbl>
              <a:tblPr/>
              <a:tblGrid>
                <a:gridCol w="399960"/>
                <a:gridCol w="399960"/>
                <a:gridCol w="399960"/>
                <a:gridCol w="39996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-7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1" name="Straight Arrow Connector 4_0"/>
          <p:cNvSpPr/>
          <p:nvPr/>
        </p:nvSpPr>
        <p:spPr>
          <a:xfrm flipV="1">
            <a:off x="3871440" y="1986120"/>
            <a:ext cx="533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_2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Up Convolutions (scaling up)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63" name="CustomShape 2_1"/>
          <p:cNvSpPr/>
          <p:nvPr/>
        </p:nvSpPr>
        <p:spPr>
          <a:xfrm>
            <a:off x="360000" y="2880000"/>
            <a:ext cx="8640000" cy="36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Also known as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transpose convolutions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Max pooling scales an image down (½ x ½ smaller)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Up Convolutions scale an image up (e.g. 2 x 2 bigger)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Want 4 pixels to become 16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Roughly (??) it works by: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Rearrange 2x2 input to be 4x1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Rearrange a 3x3 kernel into a 16x4 by repeating entries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16x4 then maps a 4x1 to a 1x16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Rearrange 1x16 to a 4x4 output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graphicFrame>
        <p:nvGraphicFramePr>
          <p:cNvPr id="364" name="Table 3_0"/>
          <p:cNvGraphicFramePr/>
          <p:nvPr/>
        </p:nvGraphicFramePr>
        <p:xfrm>
          <a:off x="2520000" y="1601280"/>
          <a:ext cx="914040" cy="74124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Outline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457200" y="11253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Brief machine vision applications overview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Semantic image segmentation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UNET architecture for image segmentation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Setting up Google Colab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Exercises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Introduction for UNET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More advanced UNET use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_3"/>
          <p:cNvSpPr/>
          <p:nvPr/>
        </p:nvSpPr>
        <p:spPr>
          <a:xfrm>
            <a:off x="457200" y="1263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Skip Connections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66" name="CustomShape 2_0"/>
          <p:cNvSpPr/>
          <p:nvPr/>
        </p:nvSpPr>
        <p:spPr>
          <a:xfrm>
            <a:off x="540000" y="4498200"/>
            <a:ext cx="7740000" cy="19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Copy some of the outputs from the scaling down to the scaling up side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Crop middle and copy, add/combine with up side of the network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367" name="Picture 2_5" descr="Chart, box and whiske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2160000" y="900000"/>
            <a:ext cx="4899240" cy="32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_4"/>
          <p:cNvSpPr/>
          <p:nvPr/>
        </p:nvSpPr>
        <p:spPr>
          <a:xfrm>
            <a:off x="457200" y="18000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UNET Output Segmentation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69" name="CustomShape 2_2"/>
          <p:cNvSpPr/>
          <p:nvPr/>
        </p:nvSpPr>
        <p:spPr>
          <a:xfrm>
            <a:off x="457200" y="3780000"/>
            <a:ext cx="8225280" cy="23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 is a binary image that selects the object region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May be multiple binary images, one for each object class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Note that while the input is 572x572 output is 388x388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Lose some of the edges due to convolutions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Later versions of U-Net use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padding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for convolutions to maintain original image size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tretch/>
        </p:blipFill>
        <p:spPr>
          <a:xfrm>
            <a:off x="1620000" y="1080000"/>
            <a:ext cx="2451960" cy="2451960"/>
          </a:xfrm>
          <a:prstGeom prst="rect">
            <a:avLst/>
          </a:prstGeom>
          <a:ln w="0">
            <a:noFill/>
          </a:ln>
        </p:spPr>
      </p:pic>
      <p:pic>
        <p:nvPicPr>
          <p:cNvPr id="371" name="" descr=""/>
          <p:cNvPicPr/>
          <p:nvPr/>
        </p:nvPicPr>
        <p:blipFill>
          <a:blip r:embed="rId2"/>
          <a:stretch/>
        </p:blipFill>
        <p:spPr>
          <a:xfrm>
            <a:off x="5220000" y="1440000"/>
            <a:ext cx="1800000" cy="18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_1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Padding Convolutions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73" name="CustomShape 2_10"/>
          <p:cNvSpPr/>
          <p:nvPr/>
        </p:nvSpPr>
        <p:spPr>
          <a:xfrm>
            <a:off x="457200" y="90000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Suppose we had a 4 x 4 image &amp; we applied a 3x3 convolution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centre of 3x3 conv can only fit in the </a:t>
            </a:r>
            <a:r>
              <a:rPr b="0" lang="en-US" sz="2400" spc="-1" strike="noStrike">
                <a:solidFill>
                  <a:srgbClr val="50938a"/>
                </a:solidFill>
                <a:latin typeface="Calibri"/>
                <a:ea typeface="DejaVu Sans"/>
              </a:rPr>
              <a:t>green squares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above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graphicFrame>
        <p:nvGraphicFramePr>
          <p:cNvPr id="374" name="Table 2_1"/>
          <p:cNvGraphicFramePr/>
          <p:nvPr/>
        </p:nvGraphicFramePr>
        <p:xfrm>
          <a:off x="1266840" y="1533600"/>
          <a:ext cx="1599480" cy="1482840"/>
        </p:xfrm>
        <a:graphic>
          <a:graphicData uri="http://schemas.openxmlformats.org/drawingml/2006/table">
            <a:tbl>
              <a:tblPr/>
              <a:tblGrid>
                <a:gridCol w="399960"/>
                <a:gridCol w="399960"/>
                <a:gridCol w="399960"/>
                <a:gridCol w="399960"/>
              </a:tblGrid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75" name="Table 2_2"/>
          <p:cNvGraphicFramePr/>
          <p:nvPr/>
        </p:nvGraphicFramePr>
        <p:xfrm>
          <a:off x="3246840" y="1533600"/>
          <a:ext cx="1599480" cy="1482840"/>
        </p:xfrm>
        <a:graphic>
          <a:graphicData uri="http://schemas.openxmlformats.org/drawingml/2006/table">
            <a:tbl>
              <a:tblPr/>
              <a:tblGrid>
                <a:gridCol w="399960"/>
                <a:gridCol w="399960"/>
                <a:gridCol w="399960"/>
                <a:gridCol w="399960"/>
              </a:tblGrid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76" name="Table 3_1"/>
          <p:cNvGraphicFramePr/>
          <p:nvPr/>
        </p:nvGraphicFramePr>
        <p:xfrm>
          <a:off x="6122880" y="1912320"/>
          <a:ext cx="897120" cy="741240"/>
        </p:xfrm>
        <a:graphic>
          <a:graphicData uri="http://schemas.openxmlformats.org/drawingml/2006/table">
            <a:tbl>
              <a:tblPr/>
              <a:tblGrid>
                <a:gridCol w="448920"/>
                <a:gridCol w="448560"/>
              </a:tblGrid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7" name=""/>
          <p:cNvSpPr txBox="1"/>
          <p:nvPr/>
        </p:nvSpPr>
        <p:spPr>
          <a:xfrm>
            <a:off x="1256040" y="3060000"/>
            <a:ext cx="1803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In</a:t>
            </a:r>
            <a:r>
              <a:rPr b="0" lang="en-AU" sz="1800" spc="-1" strike="noStrike">
                <a:latin typeface="Arial"/>
              </a:rPr>
              <a:t>p</a:t>
            </a:r>
            <a:r>
              <a:rPr b="0" lang="en-AU" sz="1800" spc="-1" strike="noStrike">
                <a:latin typeface="Arial"/>
              </a:rPr>
              <a:t>ut </a:t>
            </a:r>
            <a:r>
              <a:rPr b="0" lang="en-AU" sz="1800" spc="-1" strike="noStrike">
                <a:latin typeface="Arial"/>
              </a:rPr>
              <a:t>4</a:t>
            </a:r>
            <a:r>
              <a:rPr b="0" lang="en-AU" sz="1800" spc="-1" strike="noStrike">
                <a:latin typeface="Arial"/>
              </a:rPr>
              <a:t>x</a:t>
            </a:r>
            <a:r>
              <a:rPr b="0" lang="en-AU" sz="1800" spc="-1" strike="noStrike">
                <a:latin typeface="Arial"/>
              </a:rPr>
              <a:t>4 </a:t>
            </a:r>
            <a:r>
              <a:rPr b="0" lang="en-AU" sz="1800" spc="-1" strike="noStrike">
                <a:latin typeface="Arial"/>
              </a:rPr>
              <a:t>i</a:t>
            </a:r>
            <a:r>
              <a:rPr b="0" lang="en-AU" sz="1800" spc="-1" strike="noStrike">
                <a:latin typeface="Arial"/>
              </a:rPr>
              <a:t>m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g</a:t>
            </a:r>
            <a:r>
              <a:rPr b="0" lang="en-AU" sz="1800" spc="-1" strike="noStrike">
                <a:latin typeface="Arial"/>
              </a:rPr>
              <a:t>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78" name=""/>
          <p:cNvSpPr txBox="1"/>
          <p:nvPr/>
        </p:nvSpPr>
        <p:spPr>
          <a:xfrm>
            <a:off x="6007680" y="3030120"/>
            <a:ext cx="19821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O</a:t>
            </a:r>
            <a:r>
              <a:rPr b="0" lang="en-AU" sz="1800" spc="-1" strike="noStrike">
                <a:latin typeface="Arial"/>
              </a:rPr>
              <a:t>ut</a:t>
            </a:r>
            <a:r>
              <a:rPr b="0" lang="en-AU" sz="1800" spc="-1" strike="noStrike">
                <a:latin typeface="Arial"/>
              </a:rPr>
              <a:t>p</a:t>
            </a:r>
            <a:r>
              <a:rPr b="0" lang="en-AU" sz="1800" spc="-1" strike="noStrike">
                <a:latin typeface="Arial"/>
              </a:rPr>
              <a:t>ut </a:t>
            </a:r>
            <a:r>
              <a:rPr b="0" lang="en-AU" sz="1800" spc="-1" strike="noStrike">
                <a:latin typeface="Arial"/>
              </a:rPr>
              <a:t>2</a:t>
            </a:r>
            <a:r>
              <a:rPr b="0" lang="en-AU" sz="1800" spc="-1" strike="noStrike">
                <a:latin typeface="Arial"/>
              </a:rPr>
              <a:t>x</a:t>
            </a:r>
            <a:r>
              <a:rPr b="0" lang="en-AU" sz="1800" spc="-1" strike="noStrike">
                <a:latin typeface="Arial"/>
              </a:rPr>
              <a:t>2 </a:t>
            </a:r>
            <a:r>
              <a:rPr b="0" lang="en-AU" sz="1800" spc="-1" strike="noStrike">
                <a:latin typeface="Arial"/>
              </a:rPr>
              <a:t>i</a:t>
            </a:r>
            <a:r>
              <a:rPr b="0" lang="en-AU" sz="1800" spc="-1" strike="noStrike">
                <a:latin typeface="Arial"/>
              </a:rPr>
              <a:t>m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g</a:t>
            </a:r>
            <a:r>
              <a:rPr b="0" lang="en-AU" sz="1800" spc="-1" strike="noStrike">
                <a:latin typeface="Arial"/>
              </a:rPr>
              <a:t>e</a:t>
            </a:r>
            <a:endParaRPr b="0" lang="en-AU" sz="1800" spc="-1" strike="noStrike">
              <a:latin typeface="Arial"/>
            </a:endParaRPr>
          </a:p>
        </p:txBody>
      </p:sp>
      <p:graphicFrame>
        <p:nvGraphicFramePr>
          <p:cNvPr id="379" name="Table 2_3"/>
          <p:cNvGraphicFramePr/>
          <p:nvPr/>
        </p:nvGraphicFramePr>
        <p:xfrm>
          <a:off x="525240" y="4167360"/>
          <a:ext cx="2329200" cy="2201400"/>
        </p:xfrm>
        <a:graphic>
          <a:graphicData uri="http://schemas.openxmlformats.org/drawingml/2006/table">
            <a:tbl>
              <a:tblPr/>
              <a:tblGrid>
                <a:gridCol w="411480"/>
                <a:gridCol w="411480"/>
                <a:gridCol w="411480"/>
                <a:gridCol w="365040"/>
                <a:gridCol w="365040"/>
                <a:gridCol w="365040"/>
              </a:tblGrid>
              <a:tr h="21708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80" name="Table 2_4"/>
          <p:cNvGraphicFramePr/>
          <p:nvPr/>
        </p:nvGraphicFramePr>
        <p:xfrm>
          <a:off x="5916600" y="4542840"/>
          <a:ext cx="1599480" cy="1482840"/>
        </p:xfrm>
        <a:graphic>
          <a:graphicData uri="http://schemas.openxmlformats.org/drawingml/2006/table">
            <a:tbl>
              <a:tblPr/>
              <a:tblGrid>
                <a:gridCol w="399960"/>
                <a:gridCol w="399960"/>
                <a:gridCol w="399960"/>
                <a:gridCol w="399960"/>
              </a:tblGrid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81" name="Table 2_5"/>
          <p:cNvGraphicFramePr/>
          <p:nvPr/>
        </p:nvGraphicFramePr>
        <p:xfrm>
          <a:off x="3074400" y="4183560"/>
          <a:ext cx="2329200" cy="2201400"/>
        </p:xfrm>
        <a:graphic>
          <a:graphicData uri="http://schemas.openxmlformats.org/drawingml/2006/table">
            <a:tbl>
              <a:tblPr/>
              <a:tblGrid>
                <a:gridCol w="411480"/>
                <a:gridCol w="411480"/>
                <a:gridCol w="411480"/>
                <a:gridCol w="365040"/>
                <a:gridCol w="365040"/>
                <a:gridCol w="365040"/>
              </a:tblGrid>
              <a:tr h="34776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2" name=""/>
          <p:cNvSpPr txBox="1"/>
          <p:nvPr/>
        </p:nvSpPr>
        <p:spPr>
          <a:xfrm>
            <a:off x="421200" y="6384960"/>
            <a:ext cx="2638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P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d</a:t>
            </a:r>
            <a:r>
              <a:rPr b="0" lang="en-AU" sz="1800" spc="-1" strike="noStrike">
                <a:latin typeface="Arial"/>
              </a:rPr>
              <a:t>d</a:t>
            </a:r>
            <a:r>
              <a:rPr b="0" lang="en-AU" sz="1800" spc="-1" strike="noStrike">
                <a:latin typeface="Arial"/>
              </a:rPr>
              <a:t>e</a:t>
            </a:r>
            <a:r>
              <a:rPr b="0" lang="en-AU" sz="1800" spc="-1" strike="noStrike">
                <a:latin typeface="Arial"/>
              </a:rPr>
              <a:t>d </a:t>
            </a:r>
            <a:r>
              <a:rPr b="0" lang="en-AU" sz="1800" spc="-1" strike="noStrike">
                <a:latin typeface="Arial"/>
              </a:rPr>
              <a:t>6</a:t>
            </a:r>
            <a:r>
              <a:rPr b="0" lang="en-AU" sz="1800" spc="-1" strike="noStrike">
                <a:latin typeface="Arial"/>
              </a:rPr>
              <a:t>x</a:t>
            </a:r>
            <a:r>
              <a:rPr b="0" lang="en-AU" sz="1800" spc="-1" strike="noStrike">
                <a:latin typeface="Arial"/>
              </a:rPr>
              <a:t>6 </a:t>
            </a:r>
            <a:r>
              <a:rPr b="0" lang="en-AU" sz="1800" spc="-1" strike="noStrike">
                <a:latin typeface="Arial"/>
              </a:rPr>
              <a:t>in</a:t>
            </a:r>
            <a:r>
              <a:rPr b="0" lang="en-AU" sz="1800" spc="-1" strike="noStrike">
                <a:latin typeface="Arial"/>
              </a:rPr>
              <a:t>p</a:t>
            </a:r>
            <a:r>
              <a:rPr b="0" lang="en-AU" sz="1800" spc="-1" strike="noStrike">
                <a:latin typeface="Arial"/>
              </a:rPr>
              <a:t>ut </a:t>
            </a:r>
            <a:r>
              <a:rPr b="0" lang="en-AU" sz="1800" spc="-1" strike="noStrike">
                <a:latin typeface="Arial"/>
              </a:rPr>
              <a:t>i</a:t>
            </a:r>
            <a:r>
              <a:rPr b="0" lang="en-AU" sz="1800" spc="-1" strike="noStrike">
                <a:latin typeface="Arial"/>
              </a:rPr>
              <a:t>m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g</a:t>
            </a:r>
            <a:r>
              <a:rPr b="0" lang="en-AU" sz="1800" spc="-1" strike="noStrike">
                <a:latin typeface="Arial"/>
              </a:rPr>
              <a:t>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83" name=""/>
          <p:cNvSpPr txBox="1"/>
          <p:nvPr/>
        </p:nvSpPr>
        <p:spPr>
          <a:xfrm>
            <a:off x="5940000" y="6300000"/>
            <a:ext cx="19821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O</a:t>
            </a:r>
            <a:r>
              <a:rPr b="0" lang="en-AU" sz="1800" spc="-1" strike="noStrike">
                <a:latin typeface="Arial"/>
              </a:rPr>
              <a:t>ut</a:t>
            </a:r>
            <a:r>
              <a:rPr b="0" lang="en-AU" sz="1800" spc="-1" strike="noStrike">
                <a:latin typeface="Arial"/>
              </a:rPr>
              <a:t>p</a:t>
            </a:r>
            <a:r>
              <a:rPr b="0" lang="en-AU" sz="1800" spc="-1" strike="noStrike">
                <a:latin typeface="Arial"/>
              </a:rPr>
              <a:t>ut </a:t>
            </a:r>
            <a:r>
              <a:rPr b="0" lang="en-AU" sz="1800" spc="-1" strike="noStrike">
                <a:latin typeface="Arial"/>
              </a:rPr>
              <a:t>4</a:t>
            </a:r>
            <a:r>
              <a:rPr b="0" lang="en-AU" sz="1800" spc="-1" strike="noStrike">
                <a:latin typeface="Arial"/>
              </a:rPr>
              <a:t>x</a:t>
            </a:r>
            <a:r>
              <a:rPr b="0" lang="en-AU" sz="1800" spc="-1" strike="noStrike">
                <a:latin typeface="Arial"/>
              </a:rPr>
              <a:t>4 </a:t>
            </a:r>
            <a:r>
              <a:rPr b="0" lang="en-AU" sz="1800" spc="-1" strike="noStrike">
                <a:latin typeface="Arial"/>
              </a:rPr>
              <a:t>i</a:t>
            </a:r>
            <a:r>
              <a:rPr b="0" lang="en-AU" sz="1800" spc="-1" strike="noStrike">
                <a:latin typeface="Arial"/>
              </a:rPr>
              <a:t>m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g</a:t>
            </a:r>
            <a:r>
              <a:rPr b="0" lang="en-AU" sz="1800" spc="-1" strike="noStrike">
                <a:latin typeface="Arial"/>
              </a:rPr>
              <a:t>e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_16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U-net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85" name="CustomShape 2_12"/>
          <p:cNvSpPr/>
          <p:nvPr/>
        </p:nvSpPr>
        <p:spPr>
          <a:xfrm>
            <a:off x="457200" y="1048320"/>
            <a:ext cx="8225280" cy="56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386" name="Picture 2_6" descr="Chart, box and whiske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790200" y="1620000"/>
            <a:ext cx="7878600" cy="523800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1_4" descr=""/>
          <p:cNvPicPr/>
          <p:nvPr/>
        </p:nvPicPr>
        <p:blipFill>
          <a:blip r:embed="rId2"/>
          <a:stretch/>
        </p:blipFill>
        <p:spPr>
          <a:xfrm>
            <a:off x="256320" y="180000"/>
            <a:ext cx="1363680" cy="1363680"/>
          </a:xfrm>
          <a:prstGeom prst="rect">
            <a:avLst/>
          </a:prstGeom>
          <a:ln w="0">
            <a:noFill/>
          </a:ln>
        </p:spPr>
      </p:pic>
      <p:pic>
        <p:nvPicPr>
          <p:cNvPr id="388" name="Picture 2_7" descr=""/>
          <p:cNvPicPr/>
          <p:nvPr/>
        </p:nvPicPr>
        <p:blipFill>
          <a:blip r:embed="rId3"/>
          <a:stretch/>
        </p:blipFill>
        <p:spPr>
          <a:xfrm>
            <a:off x="7560000" y="180000"/>
            <a:ext cx="1363680" cy="136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UNET Advantages and Disadvantages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57200" y="11253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Fast to segment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Field-leading accuracy for segmentation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 not need large numbers (1000s) of examples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Does not separate objects of same type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Labor intensive to create manual segmentations for training</a:t>
            </a:r>
            <a:endParaRPr b="0" lang="en-AU" sz="24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Every training image needs to be completely segmented</a:t>
            </a:r>
            <a:endParaRPr b="0" lang="en-AU" sz="22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- Conversely, a basic pixel classifier approach does not need this</a:t>
            </a:r>
            <a:endParaRPr b="0" lang="en-AU" sz="22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22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Now implemented in Keras / tensorflow for easy use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_24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Real-World Applications of U-Net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92" name="CustomShape 2_18"/>
          <p:cNvSpPr/>
          <p:nvPr/>
        </p:nvSpPr>
        <p:spPr>
          <a:xfrm>
            <a:off x="457200" y="1048320"/>
            <a:ext cx="8225280" cy="525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Medical images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                      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  <a:hlinkClick r:id="rId1"/>
              </a:rPr>
              <a:t>https://arxiv.org/pdf/2011.01118.pdf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Ore segmentation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https://pubs.rsc.org/en/content/articlelanding/2020/ra/c9ra05877j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                                                                 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Satellite Images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                                                          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https://arxiv.org/pdf/2003.02899.pdf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</a:rPr>
              <a:t>   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143280" y="1440000"/>
            <a:ext cx="9000720" cy="1542600"/>
          </a:xfrm>
          <a:prstGeom prst="rect">
            <a:avLst/>
          </a:prstGeom>
          <a:ln w="0">
            <a:noFill/>
          </a:ln>
        </p:spPr>
      </p:pic>
      <p:pic>
        <p:nvPicPr>
          <p:cNvPr id="394" name="" descr=""/>
          <p:cNvPicPr/>
          <p:nvPr/>
        </p:nvPicPr>
        <p:blipFill>
          <a:blip r:embed="rId3"/>
          <a:stretch/>
        </p:blipFill>
        <p:spPr>
          <a:xfrm>
            <a:off x="5398920" y="3060000"/>
            <a:ext cx="3241080" cy="3183120"/>
          </a:xfrm>
          <a:prstGeom prst="rect">
            <a:avLst/>
          </a:prstGeom>
          <a:ln w="0">
            <a:noFill/>
          </a:ln>
        </p:spPr>
      </p:pic>
      <p:pic>
        <p:nvPicPr>
          <p:cNvPr id="395" name="" descr=""/>
          <p:cNvPicPr/>
          <p:nvPr/>
        </p:nvPicPr>
        <p:blipFill>
          <a:blip r:embed="rId4"/>
          <a:stretch/>
        </p:blipFill>
        <p:spPr>
          <a:xfrm>
            <a:off x="424800" y="4211640"/>
            <a:ext cx="4615200" cy="226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_8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U-Net in Keras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97" name="CustomShape 2_6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Three U-net networks are built into Keras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Vanilla: based in the original implementation of U-Net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Custom: a customisable U-Net architecture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Satellite: optimised for satellite imaging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There are also several utility functions to help with training and visualisation of the data and model outputs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Documentation:</a:t>
            </a:r>
            <a:r>
              <a:rPr b="0" lang="en-US" sz="2400" spc="-1" strike="noStrike">
                <a:solidFill>
                  <a:srgbClr val="729fcf"/>
                </a:solidFill>
                <a:latin typeface="Calibri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729fcf"/>
                </a:solidFill>
                <a:latin typeface="Calibri"/>
                <a:ea typeface="DejaVu Sans"/>
                <a:hlinkClick r:id="rId1"/>
              </a:rPr>
              <a:t>https://pypi.org/project/keras-unet/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Keras U-Net model python code: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  <a:hlinkClick r:id="rId2"/>
              </a:rPr>
              <a:t>https://github.com/karolzak/keras-unet/tree/master/keras_unet/models</a:t>
            </a:r>
            <a:endParaRPr b="0" lang="en-AU" sz="18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18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_5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Some UNET Resources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399" name="CustomShape 2_3"/>
          <p:cNvSpPr/>
          <p:nvPr/>
        </p:nvSpPr>
        <p:spPr>
          <a:xfrm>
            <a:off x="457200" y="11253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 line by line explanation/construction of UNET in tensorflow</a:t>
            </a:r>
            <a:endParaRPr b="0" lang="en-AU" sz="2400" spc="-1" strike="noStrike">
              <a:latin typeface="Calibri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600" spc="-1" strike="noStrike">
                <a:solidFill>
                  <a:srgbClr val="729fcf"/>
                </a:solidFill>
                <a:latin typeface="Calibri"/>
                <a:hlinkClick r:id="rId1"/>
              </a:rPr>
              <a:t>https://towardsdatascience.com/unet-line-by-line-explanation-9b191c76baf5</a:t>
            </a:r>
            <a:endParaRPr b="0" lang="en-AU" sz="16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original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U-net paper</a:t>
            </a:r>
            <a:endParaRPr b="0" lang="en-AU" sz="2400" spc="-1" strike="noStrike">
              <a:latin typeface="Calibri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29fcf"/>
                </a:solidFill>
                <a:latin typeface="Calibri"/>
                <a:ea typeface="DejaVu Sans"/>
                <a:hlinkClick r:id="rId2"/>
              </a:rPr>
              <a:t>https://arxiv.org/pdf/1505.04597.pdf</a:t>
            </a:r>
            <a:endParaRPr b="0" lang="en-AU" sz="16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U-net in Keras </a:t>
            </a:r>
            <a:endParaRPr b="0" lang="en-AU" sz="2400" spc="-1" strike="noStrike">
              <a:latin typeface="Calibri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  <a:hlinkClick r:id="rId3"/>
              </a:rPr>
              <a:t>https://pypi.org/project/keras-unet/</a:t>
            </a:r>
            <a:endParaRPr b="0" lang="en-AU" sz="18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Keras documentation on layer types</a:t>
            </a:r>
            <a:endParaRPr b="0" lang="en-AU" sz="24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Convolution: </a:t>
            </a: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  <a:hlinkClick r:id="rId4"/>
              </a:rPr>
              <a:t>https://keras.io/api/layers/convolution_layers/convolution2d/</a:t>
            </a:r>
            <a:endParaRPr b="0" lang="en-AU" sz="18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Max Pooling: </a:t>
            </a: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  <a:hlinkClick r:id="rId5"/>
              </a:rPr>
              <a:t>https://keras.io/api/layers/pooling_layers/max_pooling2d/</a:t>
            </a:r>
            <a:endParaRPr b="0" lang="en-AU" sz="18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Conv Transpose: </a:t>
            </a:r>
            <a:r>
              <a:rPr b="0" lang="en-US" sz="1600" spc="-1" strike="noStrike">
                <a:solidFill>
                  <a:srgbClr val="729fcf"/>
                </a:solidFill>
                <a:latin typeface="Calibri"/>
                <a:ea typeface="DejaVu Sans"/>
                <a:hlinkClick r:id="rId6"/>
              </a:rPr>
              <a:t>https://keras.io/api/layers/convolution_layers/convolution2d_transpose/</a:t>
            </a:r>
            <a:endParaRPr b="0" lang="en-AU" sz="16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Dropout: </a:t>
            </a: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  <a:hlinkClick r:id="rId7"/>
              </a:rPr>
              <a:t>https://keras.io/api/layers/regularization_layers/dropout/</a:t>
            </a:r>
            <a:endParaRPr b="0" lang="en-AU" sz="18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 explanation of Up Sampling</a:t>
            </a:r>
            <a:endParaRPr b="0" lang="en-AU" sz="2400" spc="-1" strike="noStrike">
              <a:latin typeface="Calibri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729fcf"/>
                </a:solidFill>
                <a:latin typeface="Calibri"/>
                <a:ea typeface="DejaVu Sans"/>
                <a:hlinkClick r:id="rId8"/>
              </a:rPr>
              <a:t>https://naokishibuya.medium.com/up-sampling-with-transposed-convolution-9ae4f2df52d0</a:t>
            </a:r>
            <a:endParaRPr b="0" lang="en-AU" sz="1600" spc="-1" strike="noStrike"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600" spc="-1" strike="noStrike"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_22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 Preparation, Training UNET </a:t>
            </a:r>
            <a:endParaRPr b="0" lang="en-A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and Evaluating the Results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_10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Creating a Training Set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02" name="CustomShape 2_8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to create a U-net segmenter, you will need to create a set of labeled examples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This represents the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ground truth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that U-net will learn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This is typically a laborious and boring process drawing outlines on numerous images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How many you will need will depend on the problem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Data augmentation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during training can reduce the number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403" name="Picture 2_8" descr=""/>
          <p:cNvPicPr/>
          <p:nvPr/>
        </p:nvPicPr>
        <p:blipFill>
          <a:blip r:embed="rId1"/>
          <a:stretch/>
        </p:blipFill>
        <p:spPr>
          <a:xfrm>
            <a:off x="1620000" y="3420000"/>
            <a:ext cx="2240640" cy="1895040"/>
          </a:xfrm>
          <a:prstGeom prst="rect">
            <a:avLst/>
          </a:prstGeom>
          <a:ln w="0">
            <a:noFill/>
          </a:ln>
        </p:spPr>
      </p:pic>
      <p:pic>
        <p:nvPicPr>
          <p:cNvPr id="404" name="Picture 7_0" descr="A picture containing chart&#10;&#10;Description automatically generated"/>
          <p:cNvPicPr/>
          <p:nvPr/>
        </p:nvPicPr>
        <p:blipFill>
          <a:blip r:embed="rId2"/>
          <a:stretch/>
        </p:blipFill>
        <p:spPr>
          <a:xfrm>
            <a:off x="4779360" y="3420000"/>
            <a:ext cx="2240640" cy="189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Applications of Computer Vision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457200" y="11253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3"/>
          <p:cNvSpPr/>
          <p:nvPr/>
        </p:nvSpPr>
        <p:spPr>
          <a:xfrm>
            <a:off x="660240" y="929520"/>
            <a:ext cx="357012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Classification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Semantic Segmentation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4866840" y="929520"/>
            <a:ext cx="357012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Object Detection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Instance Segmentation</a:t>
            </a:r>
            <a:endParaRPr b="0" lang="en-AU" sz="2400" spc="-1" strike="noStrike">
              <a:latin typeface="Arial"/>
            </a:endParaRPr>
          </a:p>
        </p:txBody>
      </p:sp>
      <p:pic>
        <p:nvPicPr>
          <p:cNvPr id="98" name="Picture 2" descr=""/>
          <p:cNvPicPr/>
          <p:nvPr/>
        </p:nvPicPr>
        <p:blipFill>
          <a:blip r:embed="rId1"/>
          <a:stretch/>
        </p:blipFill>
        <p:spPr>
          <a:xfrm>
            <a:off x="1082160" y="1414080"/>
            <a:ext cx="2240640" cy="189504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5"/>
          <p:cNvSpPr/>
          <p:nvPr/>
        </p:nvSpPr>
        <p:spPr>
          <a:xfrm>
            <a:off x="965880" y="3386160"/>
            <a:ext cx="2503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Rainbow bee-eater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00" name="Picture 7" descr="A picture containing chart&#10;&#10;Description automatically generated"/>
          <p:cNvPicPr/>
          <p:nvPr/>
        </p:nvPicPr>
        <p:blipFill>
          <a:blip r:embed="rId2"/>
          <a:stretch/>
        </p:blipFill>
        <p:spPr>
          <a:xfrm>
            <a:off x="1094400" y="4346280"/>
            <a:ext cx="2240640" cy="1895040"/>
          </a:xfrm>
          <a:prstGeom prst="rect">
            <a:avLst/>
          </a:prstGeom>
          <a:ln w="0">
            <a:noFill/>
          </a:ln>
        </p:spPr>
      </p:pic>
      <p:sp>
        <p:nvSpPr>
          <p:cNvPr id="101" name="CustomShape 6"/>
          <p:cNvSpPr/>
          <p:nvPr/>
        </p:nvSpPr>
        <p:spPr>
          <a:xfrm>
            <a:off x="5195160" y="3386160"/>
            <a:ext cx="386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latin typeface="Arial"/>
                <a:ea typeface="DejaVu Sans"/>
              </a:rPr>
              <a:t>Bee-eater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bee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997560" y="6213960"/>
            <a:ext cx="3866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latin typeface="Arial"/>
                <a:ea typeface="DejaVu Sans"/>
              </a:rPr>
              <a:t>Bee-eater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bee,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stick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575d1"/>
                </a:solidFill>
                <a:latin typeface="Arial"/>
                <a:ea typeface="DejaVu Sans"/>
              </a:rPr>
              <a:t>background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03" name="Picture 10" descr="A picture containing text, colorful, bird, yellow&#10;&#10;Description automatically generated"/>
          <p:cNvPicPr/>
          <p:nvPr/>
        </p:nvPicPr>
        <p:blipFill>
          <a:blip r:embed="rId3"/>
          <a:stretch/>
        </p:blipFill>
        <p:spPr>
          <a:xfrm>
            <a:off x="5303880" y="1400400"/>
            <a:ext cx="2240640" cy="1895040"/>
          </a:xfrm>
          <a:prstGeom prst="rect">
            <a:avLst/>
          </a:prstGeom>
          <a:ln w="0">
            <a:noFill/>
          </a:ln>
        </p:spPr>
      </p:pic>
      <p:sp>
        <p:nvSpPr>
          <p:cNvPr id="104" name="CustomShape 8"/>
          <p:cNvSpPr/>
          <p:nvPr/>
        </p:nvSpPr>
        <p:spPr>
          <a:xfrm>
            <a:off x="5195160" y="6213960"/>
            <a:ext cx="386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latin typeface="Arial"/>
                <a:ea typeface="DejaVu Sans"/>
              </a:rPr>
              <a:t>Bee-eater 1 and 2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4"/>
          <a:stretch/>
        </p:blipFill>
        <p:spPr>
          <a:xfrm>
            <a:off x="5244840" y="4329360"/>
            <a:ext cx="3215160" cy="188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_14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 Augmentation for Imaging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06" name="CustomShape 2_11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Creating image sets is time consuming and there may be limited numbers of examples available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One approach to extending a set of images is to apply geometric transformations to create new examples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Keras has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ImageDataGenerator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flow_from_directory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Keras-Unet has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get_augmented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function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180000" y="3024000"/>
            <a:ext cx="1656000" cy="1656000"/>
          </a:xfrm>
          <a:prstGeom prst="rect">
            <a:avLst/>
          </a:prstGeom>
          <a:ln w="0"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1980000" y="3048120"/>
            <a:ext cx="1656360" cy="1656360"/>
          </a:xfrm>
          <a:prstGeom prst="rect">
            <a:avLst/>
          </a:prstGeom>
          <a:ln w="0">
            <a:noFill/>
          </a:ln>
        </p:spPr>
      </p:pic>
      <p:pic>
        <p:nvPicPr>
          <p:cNvPr id="409" name="" descr=""/>
          <p:cNvPicPr/>
          <p:nvPr/>
        </p:nvPicPr>
        <p:blipFill>
          <a:blip r:embed="rId3"/>
          <a:stretch/>
        </p:blipFill>
        <p:spPr>
          <a:xfrm>
            <a:off x="5544000" y="3079800"/>
            <a:ext cx="1656000" cy="1656000"/>
          </a:xfrm>
          <a:prstGeom prst="rect">
            <a:avLst/>
          </a:prstGeom>
          <a:ln w="0">
            <a:noFill/>
          </a:ln>
        </p:spPr>
      </p:pic>
      <p:pic>
        <p:nvPicPr>
          <p:cNvPr id="410" name="" descr=""/>
          <p:cNvPicPr/>
          <p:nvPr/>
        </p:nvPicPr>
        <p:blipFill>
          <a:blip r:embed="rId4"/>
          <a:stretch/>
        </p:blipFill>
        <p:spPr>
          <a:xfrm>
            <a:off x="3743640" y="3048120"/>
            <a:ext cx="1656360" cy="1656360"/>
          </a:xfrm>
          <a:prstGeom prst="rect">
            <a:avLst/>
          </a:prstGeom>
          <a:ln w="0">
            <a:noFill/>
          </a:ln>
        </p:spPr>
      </p:pic>
      <p:pic>
        <p:nvPicPr>
          <p:cNvPr id="411" name="" descr=""/>
          <p:cNvPicPr/>
          <p:nvPr/>
        </p:nvPicPr>
        <p:blipFill>
          <a:blip r:embed="rId5"/>
          <a:stretch/>
        </p:blipFill>
        <p:spPr>
          <a:xfrm>
            <a:off x="7355520" y="3060000"/>
            <a:ext cx="1644480" cy="1644480"/>
          </a:xfrm>
          <a:prstGeom prst="rect">
            <a:avLst/>
          </a:prstGeom>
          <a:ln w="0">
            <a:noFill/>
          </a:ln>
        </p:spPr>
      </p:pic>
      <p:sp>
        <p:nvSpPr>
          <p:cNvPr id="412" name=""/>
          <p:cNvSpPr txBox="1"/>
          <p:nvPr/>
        </p:nvSpPr>
        <p:spPr>
          <a:xfrm>
            <a:off x="180000" y="4860000"/>
            <a:ext cx="88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Ori</a:t>
            </a:r>
            <a:r>
              <a:rPr b="0" lang="en-AU" sz="1800" spc="-1" strike="noStrike">
                <a:latin typeface="Arial"/>
              </a:rPr>
              <a:t>gin</a:t>
            </a:r>
            <a:r>
              <a:rPr b="0" lang="en-AU" sz="1800" spc="-1" strike="noStrike">
                <a:latin typeface="Arial"/>
              </a:rPr>
              <a:t>al    </a:t>
            </a:r>
            <a:r>
              <a:rPr b="0" lang="en-AU" sz="1800" spc="-1" strike="noStrike">
                <a:latin typeface="Arial"/>
              </a:rPr>
              <a:t>      </a:t>
            </a:r>
            <a:r>
              <a:rPr b="0" lang="en-AU" sz="1800" spc="-1" strike="noStrike">
                <a:latin typeface="Arial"/>
              </a:rPr>
              <a:t>     </a:t>
            </a:r>
            <a:r>
              <a:rPr b="0" lang="en-AU" sz="1800" spc="-1" strike="noStrike">
                <a:latin typeface="Arial"/>
              </a:rPr>
              <a:t>Flip </a:t>
            </a:r>
            <a:r>
              <a:rPr b="0" lang="en-AU" sz="1800" spc="-1" strike="noStrike">
                <a:latin typeface="Arial"/>
              </a:rPr>
              <a:t>hori</a:t>
            </a:r>
            <a:r>
              <a:rPr b="0" lang="en-AU" sz="1800" spc="-1" strike="noStrike">
                <a:latin typeface="Arial"/>
              </a:rPr>
              <a:t>zon</a:t>
            </a:r>
            <a:r>
              <a:rPr b="0" lang="en-AU" sz="1800" spc="-1" strike="noStrike">
                <a:latin typeface="Arial"/>
              </a:rPr>
              <a:t>tal   </a:t>
            </a:r>
            <a:r>
              <a:rPr b="0" lang="en-AU" sz="1800" spc="-1" strike="noStrike">
                <a:latin typeface="Arial"/>
              </a:rPr>
              <a:t> </a:t>
            </a:r>
            <a:r>
              <a:rPr b="0" lang="en-AU" sz="1800" spc="-1" strike="noStrike">
                <a:latin typeface="Arial"/>
              </a:rPr>
              <a:t>Flip </a:t>
            </a:r>
            <a:r>
              <a:rPr b="0" lang="en-AU" sz="1800" spc="-1" strike="noStrike">
                <a:latin typeface="Arial"/>
              </a:rPr>
              <a:t>vert</a:t>
            </a:r>
            <a:r>
              <a:rPr b="0" lang="en-AU" sz="1800" spc="-1" strike="noStrike">
                <a:latin typeface="Arial"/>
              </a:rPr>
              <a:t>ical </a:t>
            </a:r>
            <a:r>
              <a:rPr b="0" lang="en-AU" sz="1800" spc="-1" strike="noStrike">
                <a:latin typeface="Arial"/>
              </a:rPr>
              <a:t>      </a:t>
            </a:r>
            <a:r>
              <a:rPr b="0" lang="en-AU" sz="1800" spc="-1" strike="noStrike">
                <a:latin typeface="Arial"/>
              </a:rPr>
              <a:t>   </a:t>
            </a:r>
            <a:r>
              <a:rPr b="0" lang="en-AU" sz="1800" spc="-1" strike="noStrike">
                <a:latin typeface="Arial"/>
              </a:rPr>
              <a:t>Rot</a:t>
            </a:r>
            <a:r>
              <a:rPr b="0" lang="en-AU" sz="1800" spc="-1" strike="noStrike">
                <a:latin typeface="Arial"/>
              </a:rPr>
              <a:t>ate  </a:t>
            </a:r>
            <a:r>
              <a:rPr b="0" lang="en-AU" sz="1800" spc="-1" strike="noStrike">
                <a:latin typeface="Arial"/>
              </a:rPr>
              <a:t>      </a:t>
            </a:r>
            <a:r>
              <a:rPr b="0" lang="en-AU" sz="1800" spc="-1" strike="noStrike">
                <a:latin typeface="Arial"/>
              </a:rPr>
              <a:t>      </a:t>
            </a:r>
            <a:r>
              <a:rPr b="0" lang="en-AU" sz="1800" spc="-1" strike="noStrike">
                <a:latin typeface="Arial"/>
              </a:rPr>
              <a:t>    </a:t>
            </a:r>
            <a:r>
              <a:rPr b="0" lang="en-AU" sz="1800" spc="-1" strike="noStrike">
                <a:latin typeface="Arial"/>
              </a:rPr>
              <a:t>Sh</a:t>
            </a:r>
            <a:r>
              <a:rPr b="0" lang="en-AU" sz="1800" spc="-1" strike="noStrike">
                <a:latin typeface="Arial"/>
              </a:rPr>
              <a:t>ear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_17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Image Batch Generators for Training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14" name="CustomShape 2_13"/>
          <p:cNvSpPr/>
          <p:nvPr/>
        </p:nvSpPr>
        <p:spPr>
          <a:xfrm>
            <a:off x="457200" y="1080000"/>
            <a:ext cx="8225280" cy="52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Usually, image sets are too large to present all at once during training as they will not fit in CPU/GPU memory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Also calculations to update network weights may get too large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Hence training usually occurs in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batches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, where subsets of images of a fixed size are selected and trained 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Subsets are repeatedly drawn from the training set, and the network trained, until all of the training set had been presented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process is usually repeated multiple times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Keras you can set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batchsize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as a parameter to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model.fit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and pass all of your training data to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model.fit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(memory expensive)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 you can use one of the batch generators, and pass that to the model.fit function (we will see examples in the code).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_20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Using Google Colab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16" name="CustomShape 2_17"/>
          <p:cNvSpPr/>
          <p:nvPr/>
        </p:nvSpPr>
        <p:spPr>
          <a:xfrm>
            <a:off x="457200" y="112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Colab is a web-based iPython Notebook service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You can play/run blocks of python code interactively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Your code can run on Googles CPU/GPU or TPU in the cloud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 is free but has usage limitations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Using Tensorflow with image applications on Colab with GPU can be 10 or 20 times faster than with CPU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 In Colab set Runtime / Change Runtime Type → GPU)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TPUs are Tensorflow Processing units – designed for Tensorflow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Colab Code is interchangeable with Jupyter Notebooks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Colab basics: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https://colab.research.google.com/drive/1YKHHLSlG-B9Ez2-zf-YFxXTVgfC_Aqtt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_2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Setting up Google Colab for the Workshop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18" name="CustomShape 2_16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Create a folder in your Google Drive called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Colab Notebooks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code and slides for this workshop: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  <a:hlinkClick r:id="rId1"/>
              </a:rPr>
              <a:t>https://github.com/doktor-nick/intro-to-ml-for-imaging/archive/master.zip</a:t>
            </a:r>
            <a:endParaRPr b="0" lang="en-AU" sz="18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Unzip it and copy the folder into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Colab Notebooks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Go into the folder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intro-to-ml-for-imaging-master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Right-click on </a:t>
            </a:r>
            <a:r>
              <a:rPr b="0" lang="en-US" sz="2400" spc="-1" strike="noStrike">
                <a:solidFill>
                  <a:srgbClr val="158466"/>
                </a:solidFill>
                <a:latin typeface="Calibri"/>
                <a:ea typeface="DejaVu Sans"/>
              </a:rPr>
              <a:t>Unet_in_Keras_introduction.ipynb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Select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Open with / + Connect more apps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Search for and install Colaboratory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Double clicking on the </a:t>
            </a:r>
            <a:r>
              <a:rPr b="0" lang="en-US" sz="2400" spc="-1" strike="noStrike">
                <a:solidFill>
                  <a:srgbClr val="158466"/>
                </a:solidFill>
                <a:latin typeface="Calibri"/>
                <a:ea typeface="DejaVu Sans"/>
              </a:rPr>
              <a:t>Unet_in_Keras_introduction.ipynb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should open it in Colab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When running the code for the workshop you will need to link and authorise your Google Drive to be used by the notebook. The provided notebook has code/instructions for doing this.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_13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Hands On</a:t>
            </a:r>
            <a:endParaRPr b="0" lang="en-A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Unet_in_Keras_introduction.ipynb</a:t>
            </a:r>
            <a:endParaRPr b="0" lang="en-A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Colab Notebook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_27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Optimisers, loss functions, and tiling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_9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Measuring Success: Loss functions for imaging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22" name="CustomShape 2_7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 common measure of error/loss in machine learning is root mean square error (RMSE), i.e. the sum of the square of the differences between the real and predicted values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But predicting a segmentation is a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binary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problem,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 = in object,      0 = not in object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Binary Cross-entropy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 bit is like RMSE, but it is more punitive on getting a prediction in the wrong class.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formula looks like this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More explanation here: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https://towardsdatascience.com/unde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rstanding-binary-cross-entropy-log-loss-a-visual-explanation-a3ac6025181a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3861720" y="5040000"/>
            <a:ext cx="4238280" cy="61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_25"/>
          <p:cNvSpPr/>
          <p:nvPr/>
        </p:nvSpPr>
        <p:spPr>
          <a:xfrm>
            <a:off x="3600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Unbalanced problems and loss functions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25" name="CustomShape 2_19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One problem with RMSE and  binary cross-entropy is that the not good when the problem is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unbalanced,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that is if there is a lot more of one class than another.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For instance,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Target                    Prediction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RMSE between these two images is actually quite small because they agree a lot on the background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2160000" y="3060000"/>
            <a:ext cx="1620000" cy="1620000"/>
          </a:xfrm>
          <a:prstGeom prst="rect">
            <a:avLst/>
          </a:prstGeom>
          <a:ln w="0">
            <a:noFill/>
          </a:ln>
        </p:spPr>
      </p:pic>
      <p:pic>
        <p:nvPicPr>
          <p:cNvPr id="427" name="" descr=""/>
          <p:cNvPicPr/>
          <p:nvPr/>
        </p:nvPicPr>
        <p:blipFill>
          <a:blip r:embed="rId2"/>
          <a:stretch/>
        </p:blipFill>
        <p:spPr>
          <a:xfrm>
            <a:off x="4320000" y="3060000"/>
            <a:ext cx="1607400" cy="16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_26"/>
          <p:cNvSpPr/>
          <p:nvPr/>
        </p:nvSpPr>
        <p:spPr>
          <a:xfrm>
            <a:off x="3600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Jaccard loss : “intersection over union”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29" name="CustomShape 2_20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One problem with RMSE and  binary cross-entropy is that the not good when the problem is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unbalanced,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that is if there is a lot more of one class than another.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Jaccard:intersection over union (|X &amp; Y|)/ (|X|+ |Y| - |X &amp; Y|)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More discussion on image metrics:</a:t>
            </a:r>
            <a:endParaRPr b="0" lang="en-AU" sz="18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https://towardsdatascience.com/image-segmentation-choosing-the-correct-metric-aa21fd5751af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1260000" y="3068280"/>
            <a:ext cx="2160000" cy="1611720"/>
          </a:xfrm>
          <a:prstGeom prst="rect">
            <a:avLst/>
          </a:prstGeom>
          <a:ln w="0">
            <a:noFill/>
          </a:ln>
        </p:spPr>
      </p:pic>
      <p:pic>
        <p:nvPicPr>
          <p:cNvPr id="431" name="" descr=""/>
          <p:cNvPicPr/>
          <p:nvPr/>
        </p:nvPicPr>
        <p:blipFill>
          <a:blip r:embed="rId2"/>
          <a:stretch/>
        </p:blipFill>
        <p:spPr>
          <a:xfrm>
            <a:off x="4860000" y="3060000"/>
            <a:ext cx="2170800" cy="162000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 txBox="1"/>
          <p:nvPr/>
        </p:nvSpPr>
        <p:spPr>
          <a:xfrm>
            <a:off x="7200000" y="3240000"/>
            <a:ext cx="180000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solidFill>
                  <a:srgbClr val="3faf46"/>
                </a:solidFill>
                <a:latin typeface="Arial"/>
              </a:rPr>
              <a:t>      </a:t>
            </a:r>
            <a:r>
              <a:rPr b="0" lang="en-AU" sz="1800" spc="-1" strike="noStrike">
                <a:solidFill>
                  <a:srgbClr val="3faf46"/>
                </a:solidFill>
                <a:latin typeface="Arial"/>
              </a:rPr>
              <a:t>Agr</a:t>
            </a:r>
            <a:r>
              <a:rPr b="0" lang="en-AU" sz="1800" spc="-1" strike="noStrike">
                <a:solidFill>
                  <a:srgbClr val="3faf46"/>
                </a:solidFill>
                <a:latin typeface="Arial"/>
              </a:rPr>
              <a:t>ee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-----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-----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-----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-----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600" spc="-1" strike="noStrike">
                <a:solidFill>
                  <a:srgbClr val="c9211e"/>
                </a:solidFill>
                <a:latin typeface="Arial"/>
                <a:ea typeface="Noto Sans CJK SC"/>
              </a:rPr>
              <a:t>Dis</a:t>
            </a:r>
            <a:r>
              <a:rPr b="0" lang="en-AU" sz="1600" spc="-1" strike="noStrike">
                <a:solidFill>
                  <a:srgbClr val="c9211e"/>
                </a:solidFill>
                <a:latin typeface="Arial"/>
                <a:ea typeface="Noto Sans CJK SC"/>
              </a:rPr>
              <a:t>agr</a:t>
            </a:r>
            <a:r>
              <a:rPr b="0" lang="en-AU" sz="1600" spc="-1" strike="noStrike">
                <a:solidFill>
                  <a:srgbClr val="c9211e"/>
                </a:solidFill>
                <a:latin typeface="Arial"/>
                <a:ea typeface="Noto Sans CJK SC"/>
              </a:rPr>
              <a:t>ee </a:t>
            </a:r>
            <a:r>
              <a:rPr b="0" lang="en-AU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+</a:t>
            </a:r>
            <a:r>
              <a:rPr b="0" lang="en-AU" sz="1600" spc="-1" strike="noStrike">
                <a:solidFill>
                  <a:srgbClr val="c9211e"/>
                </a:solidFill>
                <a:latin typeface="Arial"/>
                <a:ea typeface="Noto Sans CJK SC"/>
              </a:rPr>
              <a:t> </a:t>
            </a:r>
            <a:r>
              <a:rPr b="0" lang="en-AU" sz="1600" spc="-1" strike="noStrike">
                <a:solidFill>
                  <a:srgbClr val="3faf46"/>
                </a:solidFill>
                <a:latin typeface="Arial"/>
              </a:rPr>
              <a:t>Agr</a:t>
            </a:r>
            <a:r>
              <a:rPr b="0" lang="en-AU" sz="1600" spc="-1" strike="noStrike">
                <a:solidFill>
                  <a:srgbClr val="3faf46"/>
                </a:solidFill>
                <a:latin typeface="Arial"/>
              </a:rPr>
              <a:t>ee</a:t>
            </a:r>
            <a:endParaRPr b="0" lang="en-AU" sz="1600" spc="-1" strike="noStrike">
              <a:latin typeface="Arial"/>
            </a:endParaRPr>
          </a:p>
          <a:p>
            <a:endParaRPr b="0" lang="en-AU" sz="1600" spc="-1" strike="noStrike">
              <a:latin typeface="Arial"/>
            </a:endParaRPr>
          </a:p>
          <a:p>
            <a:endParaRPr b="0" lang="en-AU" sz="1600" spc="-1" strike="noStrike">
              <a:latin typeface="Arial"/>
            </a:endParaRPr>
          </a:p>
        </p:txBody>
      </p:sp>
      <p:sp>
        <p:nvSpPr>
          <p:cNvPr id="433" name=""/>
          <p:cNvSpPr txBox="1"/>
          <p:nvPr/>
        </p:nvSpPr>
        <p:spPr>
          <a:xfrm>
            <a:off x="1260000" y="4680000"/>
            <a:ext cx="20962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solidFill>
                  <a:srgbClr val="00a933"/>
                </a:solidFill>
                <a:latin typeface="Arial"/>
              </a:rPr>
              <a:t>obj</a:t>
            </a:r>
            <a:r>
              <a:rPr b="0" lang="en-AU" sz="1800" spc="-1" strike="noStrike">
                <a:solidFill>
                  <a:srgbClr val="00a933"/>
                </a:solidFill>
                <a:latin typeface="Arial"/>
              </a:rPr>
              <a:t>ect  </a:t>
            </a:r>
            <a:r>
              <a:rPr b="0" lang="en-AU" sz="1800" spc="-1" strike="noStrike">
                <a:solidFill>
                  <a:srgbClr val="00a933"/>
                </a:solidFill>
                <a:latin typeface="Arial"/>
              </a:rPr>
              <a:t>  </a:t>
            </a:r>
            <a:r>
              <a:rPr b="0" lang="en-AU" sz="1800" spc="-1" strike="noStrike">
                <a:solidFill>
                  <a:srgbClr val="780373"/>
                </a:solidFill>
                <a:latin typeface="Arial"/>
              </a:rPr>
              <a:t> </a:t>
            </a:r>
            <a:r>
              <a:rPr b="0" lang="en-AU" sz="1800" spc="-1" strike="noStrike">
                <a:solidFill>
                  <a:srgbClr val="780373"/>
                </a:solidFill>
                <a:latin typeface="Arial"/>
              </a:rPr>
              <a:t>pre</a:t>
            </a:r>
            <a:r>
              <a:rPr b="0" lang="en-AU" sz="1800" spc="-1" strike="noStrike">
                <a:solidFill>
                  <a:srgbClr val="780373"/>
                </a:solidFill>
                <a:latin typeface="Arial"/>
              </a:rPr>
              <a:t>dict</a:t>
            </a:r>
            <a:r>
              <a:rPr b="0" lang="en-AU" sz="1800" spc="-1" strike="noStrike">
                <a:solidFill>
                  <a:srgbClr val="780373"/>
                </a:solidFill>
                <a:latin typeface="Arial"/>
              </a:rPr>
              <a:t>ion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_6"/>
          <p:cNvSpPr/>
          <p:nvPr/>
        </p:nvSpPr>
        <p:spPr>
          <a:xfrm>
            <a:off x="457200" y="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Image Tiling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35" name="CustomShape 2_4"/>
          <p:cNvSpPr/>
          <p:nvPr/>
        </p:nvSpPr>
        <p:spPr>
          <a:xfrm>
            <a:off x="457200" y="85140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Available memory on a GPU can often be an issue for imaging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During training,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reducing batch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size may help or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scaling down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Tiling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, that is chopping an image into smaller pieces is another approach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Care needs to be taken that each tile contains enough information so that it can be accurately segmented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Usually want to use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overlapping tiles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to avoid edge effects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Keras Unet libraries can generate patches easily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180000" y="3486600"/>
            <a:ext cx="1937160" cy="193716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2700000" y="3465720"/>
            <a:ext cx="900000" cy="90000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2721960" y="4523760"/>
            <a:ext cx="878040" cy="878040"/>
          </a:xfrm>
          <a:prstGeom prst="rect">
            <a:avLst/>
          </a:prstGeom>
          <a:ln w="0">
            <a:noFill/>
          </a:ln>
        </p:spPr>
      </p:pic>
      <p:pic>
        <p:nvPicPr>
          <p:cNvPr id="439" name="" descr=""/>
          <p:cNvPicPr/>
          <p:nvPr/>
        </p:nvPicPr>
        <p:blipFill>
          <a:blip r:embed="rId4"/>
          <a:stretch/>
        </p:blipFill>
        <p:spPr>
          <a:xfrm>
            <a:off x="3780000" y="3443760"/>
            <a:ext cx="900000" cy="900000"/>
          </a:xfrm>
          <a:prstGeom prst="rect">
            <a:avLst/>
          </a:prstGeom>
          <a:ln w="0">
            <a:noFill/>
          </a:ln>
        </p:spPr>
      </p:pic>
      <p:pic>
        <p:nvPicPr>
          <p:cNvPr id="440" name="" descr=""/>
          <p:cNvPicPr/>
          <p:nvPr/>
        </p:nvPicPr>
        <p:blipFill>
          <a:blip r:embed="rId5"/>
          <a:stretch/>
        </p:blipFill>
        <p:spPr>
          <a:xfrm>
            <a:off x="3780000" y="4523760"/>
            <a:ext cx="900000" cy="90000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6946560" y="4450320"/>
            <a:ext cx="360000" cy="0"/>
          </a:xfrm>
          <a:prstGeom prst="line">
            <a:avLst/>
          </a:prstGeom>
          <a:ln w="108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42" name="" descr=""/>
          <p:cNvPicPr/>
          <p:nvPr/>
        </p:nvPicPr>
        <p:blipFill>
          <a:blip r:embed="rId6"/>
          <a:stretch/>
        </p:blipFill>
        <p:spPr>
          <a:xfrm>
            <a:off x="4860000" y="344376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443" name="" descr=""/>
          <p:cNvPicPr/>
          <p:nvPr/>
        </p:nvPicPr>
        <p:blipFill>
          <a:blip r:embed="rId7"/>
          <a:stretch/>
        </p:blipFill>
        <p:spPr>
          <a:xfrm>
            <a:off x="7306560" y="3443760"/>
            <a:ext cx="793440" cy="79344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8"/>
          <a:stretch/>
        </p:blipFill>
        <p:spPr>
          <a:xfrm>
            <a:off x="7306560" y="4450320"/>
            <a:ext cx="793440" cy="793440"/>
          </a:xfrm>
          <a:prstGeom prst="rect">
            <a:avLst/>
          </a:prstGeom>
          <a:ln w="0">
            <a:noFill/>
          </a:ln>
        </p:spPr>
      </p:pic>
      <p:pic>
        <p:nvPicPr>
          <p:cNvPr id="445" name="" descr=""/>
          <p:cNvPicPr/>
          <p:nvPr/>
        </p:nvPicPr>
        <p:blipFill>
          <a:blip r:embed="rId9"/>
          <a:stretch/>
        </p:blipFill>
        <p:spPr>
          <a:xfrm>
            <a:off x="8280000" y="3443760"/>
            <a:ext cx="793440" cy="793440"/>
          </a:xfrm>
          <a:prstGeom prst="rect">
            <a:avLst/>
          </a:prstGeom>
          <a:ln w="0">
            <a:noFill/>
          </a:ln>
        </p:spPr>
      </p:pic>
      <p:pic>
        <p:nvPicPr>
          <p:cNvPr id="446" name="" descr=""/>
          <p:cNvPicPr/>
          <p:nvPr/>
        </p:nvPicPr>
        <p:blipFill>
          <a:blip r:embed="rId10"/>
          <a:stretch/>
        </p:blipFill>
        <p:spPr>
          <a:xfrm>
            <a:off x="8280000" y="4450320"/>
            <a:ext cx="793440" cy="793440"/>
          </a:xfrm>
          <a:prstGeom prst="rect">
            <a:avLst/>
          </a:prstGeom>
          <a:ln w="0">
            <a:noFill/>
          </a:ln>
        </p:spPr>
      </p:pic>
      <p:sp>
        <p:nvSpPr>
          <p:cNvPr id="447" name=""/>
          <p:cNvSpPr/>
          <p:nvPr/>
        </p:nvSpPr>
        <p:spPr>
          <a:xfrm>
            <a:off x="2214360" y="4523760"/>
            <a:ext cx="360000" cy="0"/>
          </a:xfrm>
          <a:prstGeom prst="line">
            <a:avLst/>
          </a:prstGeom>
          <a:ln w="108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"/>
          <p:cNvSpPr txBox="1"/>
          <p:nvPr/>
        </p:nvSpPr>
        <p:spPr>
          <a:xfrm>
            <a:off x="6872760" y="3890880"/>
            <a:ext cx="433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??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95280" y="15573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Image Classification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07" name="Picture 4" descr=""/>
          <p:cNvPicPr/>
          <p:nvPr/>
        </p:nvPicPr>
        <p:blipFill>
          <a:blip r:embed="rId1"/>
          <a:stretch/>
        </p:blipFill>
        <p:spPr>
          <a:xfrm>
            <a:off x="395280" y="3068640"/>
            <a:ext cx="1364040" cy="1364040"/>
          </a:xfrm>
          <a:prstGeom prst="rect">
            <a:avLst/>
          </a:prstGeom>
          <a:ln w="25560">
            <a:solidFill>
              <a:srgbClr val="808080"/>
            </a:solidFill>
            <a:miter/>
          </a:ln>
        </p:spPr>
      </p:pic>
      <p:sp>
        <p:nvSpPr>
          <p:cNvPr id="108" name="CustomShape 2"/>
          <p:cNvSpPr/>
          <p:nvPr/>
        </p:nvSpPr>
        <p:spPr>
          <a:xfrm>
            <a:off x="1759320" y="3762720"/>
            <a:ext cx="81180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6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2124000" y="3141720"/>
            <a:ext cx="5037480" cy="13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(  0.000772532, 0.00154506, 0.00343348, 0.0139056, 0.0308155,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0.0440343, 0.0337339, 0.0433476, 0.828412, 0.000235031,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0.000352547, 0.00205653, 0.00593454, 0.0223867, 0.0351372,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0.022093, 0.0312004, 0.880604, 0.000420663, 0.00117786,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0.00496382, 0.0165741, 0.058388, 0.107017, 0.0904425,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0.110803, 0.61024)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7504560" y="3325680"/>
            <a:ext cx="15159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Cell</a:t>
            </a:r>
            <a:endParaRPr b="0" lang="en-A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Cytoskeleton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7020000" y="3600000"/>
            <a:ext cx="484920" cy="0"/>
          </a:xfrm>
          <a:prstGeom prst="line">
            <a:avLst/>
          </a:prstGeom>
          <a:ln w="72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 txBox="1"/>
          <p:nvPr/>
        </p:nvSpPr>
        <p:spPr>
          <a:xfrm>
            <a:off x="1620000" y="4680000"/>
            <a:ext cx="11318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G</a:t>
            </a:r>
            <a:r>
              <a:rPr b="0" lang="en-AU" sz="1800" spc="-1" strike="noStrike">
                <a:latin typeface="Arial"/>
              </a:rPr>
              <a:t>e</a:t>
            </a:r>
            <a:r>
              <a:rPr b="0" lang="en-AU" sz="1800" spc="-1" strike="noStrike">
                <a:latin typeface="Arial"/>
              </a:rPr>
              <a:t>n</a:t>
            </a:r>
            <a:r>
              <a:rPr b="0" lang="en-AU" sz="1800" spc="-1" strike="noStrike">
                <a:latin typeface="Arial"/>
              </a:rPr>
              <a:t>er</a:t>
            </a:r>
            <a:r>
              <a:rPr b="0" lang="en-AU" sz="1800" spc="-1" strike="noStrike">
                <a:latin typeface="Arial"/>
              </a:rPr>
              <a:t>at</a:t>
            </a:r>
            <a:r>
              <a:rPr b="0" lang="en-AU" sz="1800" spc="-1" strike="noStrike">
                <a:latin typeface="Arial"/>
              </a:rPr>
              <a:t>e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st</a:t>
            </a:r>
            <a:r>
              <a:rPr b="0" lang="en-AU" sz="1800" spc="-1" strike="noStrike">
                <a:latin typeface="Arial"/>
              </a:rPr>
              <a:t>at</a:t>
            </a:r>
            <a:r>
              <a:rPr b="0" lang="en-AU" sz="1800" spc="-1" strike="noStrike">
                <a:latin typeface="Arial"/>
              </a:rPr>
              <a:t>ist</a:t>
            </a:r>
            <a:r>
              <a:rPr b="0" lang="en-AU" sz="1800" spc="-1" strike="noStrike">
                <a:latin typeface="Arial"/>
              </a:rPr>
              <a:t>ic</a:t>
            </a:r>
            <a:r>
              <a:rPr b="0" lang="en-AU" sz="1800" spc="-1" strike="noStrike">
                <a:latin typeface="Arial"/>
              </a:rPr>
              <a:t>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6672240" y="4500000"/>
            <a:ext cx="106776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M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c</a:t>
            </a:r>
            <a:r>
              <a:rPr b="0" lang="en-AU" sz="1800" spc="-1" strike="noStrike">
                <a:latin typeface="Arial"/>
              </a:rPr>
              <a:t>hi</a:t>
            </a:r>
            <a:r>
              <a:rPr b="0" lang="en-AU" sz="1800" spc="-1" strike="noStrike">
                <a:latin typeface="Arial"/>
              </a:rPr>
              <a:t>n</a:t>
            </a:r>
            <a:r>
              <a:rPr b="0" lang="en-AU" sz="1800" spc="-1" strike="noStrike">
                <a:latin typeface="Arial"/>
              </a:rPr>
              <a:t>e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le</a:t>
            </a:r>
            <a:r>
              <a:rPr b="0" lang="en-AU" sz="1800" spc="-1" strike="noStrike">
                <a:latin typeface="Arial"/>
              </a:rPr>
              <a:t>ar</a:t>
            </a:r>
            <a:r>
              <a:rPr b="0" lang="en-AU" sz="1800" spc="-1" strike="noStrike">
                <a:latin typeface="Arial"/>
              </a:rPr>
              <a:t>ni</a:t>
            </a:r>
            <a:r>
              <a:rPr b="0" lang="en-AU" sz="1800" spc="-1" strike="noStrike">
                <a:latin typeface="Arial"/>
              </a:rPr>
              <a:t>n</a:t>
            </a:r>
            <a:r>
              <a:rPr b="0" lang="en-AU" sz="1800" spc="-1" strike="noStrike">
                <a:latin typeface="Arial"/>
              </a:rPr>
              <a:t>g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latin typeface="Arial"/>
              </a:rPr>
              <a:t>cl</a:t>
            </a:r>
            <a:r>
              <a:rPr b="0" lang="en-AU" sz="1800" spc="-1" strike="noStrike">
                <a:latin typeface="Arial"/>
              </a:rPr>
              <a:t>a</a:t>
            </a:r>
            <a:r>
              <a:rPr b="0" lang="en-AU" sz="1800" spc="-1" strike="noStrike">
                <a:latin typeface="Arial"/>
              </a:rPr>
              <a:t>ss</a:t>
            </a:r>
            <a:r>
              <a:rPr b="0" lang="en-AU" sz="1800" spc="-1" strike="noStrike">
                <a:latin typeface="Arial"/>
              </a:rPr>
              <a:t>ifi</a:t>
            </a:r>
            <a:r>
              <a:rPr b="0" lang="en-AU" sz="1800" spc="-1" strike="noStrike">
                <a:latin typeface="Arial"/>
              </a:rPr>
              <a:t>er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_18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Which Optimiser for Semantic Image Segmentation?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50" name="CustomShape 2_14"/>
          <p:cNvSpPr/>
          <p:nvPr/>
        </p:nvSpPr>
        <p:spPr>
          <a:xfrm>
            <a:off x="457200" y="112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Keras there are a range of optimisers available including </a:t>
            </a: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SGD, RMSprop, Adam, Adadelta, Adagrad, Adamax, Nadam Ftrl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Performance may vary according to the application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Generally </a:t>
            </a: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Adam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SGD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are reasonable choices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For a discussion of different optimiser types see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AU" sz="2400" spc="-1" strike="noStrike">
                <a:solidFill>
                  <a:srgbClr val="729fcf"/>
                </a:solidFill>
                <a:latin typeface="Arial"/>
                <a:hlinkClick r:id="rId1"/>
              </a:rPr>
              <a:t>https://ruder.io/optimizing-gradient-descent/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For optimisers available in Keras see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729fcf"/>
                </a:solidFill>
                <a:latin typeface="Calibri"/>
                <a:ea typeface="DejaVu Sans"/>
                <a:hlinkClick r:id="rId2"/>
              </a:rPr>
              <a:t>https://keras.io/api/optimizers/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_19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Overview of choices in network/evaluations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452" name="CustomShape 2_15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18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Optimiser: Adam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Loss function: Jaccard distance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Reduce batchsize, scale images down, or tile if size is a problem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Sometimes the optimiser will get stuck. It is worth running the fitting functions more than once to ensure better results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_23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Hands on</a:t>
            </a:r>
            <a:endParaRPr b="0" lang="en-A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Unet_in_Keras_further_topics.ipynb</a:t>
            </a:r>
            <a:endParaRPr b="0" lang="en-A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Colab Notebook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_12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The End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_9" descr=""/>
          <p:cNvPicPr/>
          <p:nvPr/>
        </p:nvPicPr>
        <p:blipFill>
          <a:blip r:embed="rId1"/>
          <a:stretch/>
        </p:blipFill>
        <p:spPr>
          <a:xfrm>
            <a:off x="5076720" y="1628640"/>
            <a:ext cx="3237840" cy="3237840"/>
          </a:xfrm>
          <a:prstGeom prst="rect">
            <a:avLst/>
          </a:prstGeom>
          <a:ln w="57240">
            <a:solidFill>
              <a:srgbClr val="ffffff"/>
            </a:solidFill>
            <a:miter/>
          </a:ln>
        </p:spPr>
      </p:pic>
      <p:pic>
        <p:nvPicPr>
          <p:cNvPr id="115" name="Picture 3_0" descr=""/>
          <p:cNvPicPr/>
          <p:nvPr/>
        </p:nvPicPr>
        <p:blipFill>
          <a:blip r:embed="rId2"/>
          <a:stretch/>
        </p:blipFill>
        <p:spPr>
          <a:xfrm>
            <a:off x="1403280" y="1628640"/>
            <a:ext cx="3237840" cy="3237840"/>
          </a:xfrm>
          <a:prstGeom prst="rect">
            <a:avLst/>
          </a:prstGeom>
          <a:ln w="57240">
            <a:solidFill>
              <a:srgbClr val="ffffff"/>
            </a:solidFill>
            <a:miter/>
          </a:ln>
        </p:spPr>
      </p:pic>
      <p:sp>
        <p:nvSpPr>
          <p:cNvPr id="116" name=""/>
          <p:cNvSpPr/>
          <p:nvPr/>
        </p:nvSpPr>
        <p:spPr>
          <a:xfrm>
            <a:off x="684000" y="407880"/>
            <a:ext cx="8219160" cy="84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marL="216000" indent="-215280" algn="ctr">
              <a:lnSpc>
                <a:spcPct val="112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4748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480"/>
                <a:tab algn="l" pos="6287760"/>
                <a:tab algn="l" pos="6737040"/>
                <a:tab algn="l" pos="7186320"/>
                <a:tab algn="l" pos="7635600"/>
                <a:tab algn="l" pos="8084880"/>
                <a:tab algn="l" pos="8534160"/>
                <a:tab algn="l" pos="8983440"/>
                <a:tab algn="l" pos="898524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Threshold Adjacency Statistics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1186920" y="5444640"/>
            <a:ext cx="7416360" cy="9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rmAutofit fontScale="27000"/>
          </a:bodyPr>
          <a:p>
            <a:pPr marL="330120" indent="-329400">
              <a:lnSpc>
                <a:spcPct val="112000"/>
              </a:lnSpc>
              <a:spcBef>
                <a:spcPts val="598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Let µ be the </a:t>
            </a: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mean intensity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in the image</a:t>
            </a:r>
            <a:endParaRPr b="0" lang="en-AU" sz="3200" spc="-1" strike="noStrike">
              <a:latin typeface="Arial"/>
            </a:endParaRPr>
          </a:p>
          <a:p>
            <a:pPr marL="330120" indent="-329400">
              <a:lnSpc>
                <a:spcPct val="112000"/>
              </a:lnSpc>
              <a:spcBef>
                <a:spcPts val="598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(Band pass) </a:t>
            </a:r>
            <a:r>
              <a:rPr b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threshold intensity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in range (µ, µ+30)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18" name="Text Box 6_0"/>
          <p:cNvSpPr/>
          <p:nvPr/>
        </p:nvSpPr>
        <p:spPr>
          <a:xfrm>
            <a:off x="1258560" y="5013360"/>
            <a:ext cx="461880" cy="2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66000"/>
              </a:lnSpc>
              <a:tabLst>
                <a:tab algn="l" pos="0"/>
                <a:tab algn="l" pos="44748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480"/>
                <a:tab algn="l" pos="6287760"/>
                <a:tab algn="l" pos="6737040"/>
                <a:tab algn="l" pos="7186320"/>
                <a:tab algn="l" pos="7635600"/>
                <a:tab algn="l" pos="8084880"/>
                <a:tab algn="l" pos="8534160"/>
                <a:tab algn="l" pos="8983440"/>
                <a:tab algn="l" pos="898524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1600" spc="-1" strike="noStrike">
                <a:solidFill>
                  <a:srgbClr val="808080"/>
                </a:solidFill>
                <a:latin typeface="Arial"/>
                <a:ea typeface="Tahoma"/>
              </a:rPr>
              <a:t>ER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119" name="Rectangle 7_2"/>
          <p:cNvSpPr/>
          <p:nvPr/>
        </p:nvSpPr>
        <p:spPr>
          <a:xfrm>
            <a:off x="5002560" y="5013360"/>
            <a:ext cx="133200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66000"/>
              </a:lnSpc>
              <a:tabLst>
                <a:tab algn="l" pos="0"/>
                <a:tab algn="l" pos="44748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480"/>
                <a:tab algn="l" pos="6287760"/>
                <a:tab algn="l" pos="6737040"/>
                <a:tab algn="l" pos="7186320"/>
                <a:tab algn="l" pos="7635600"/>
                <a:tab algn="l" pos="8084880"/>
                <a:tab algn="l" pos="8534160"/>
                <a:tab algn="l" pos="8983440"/>
                <a:tab algn="l" pos="898524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1600" spc="-1" strike="noStrike">
                <a:solidFill>
                  <a:srgbClr val="808080"/>
                </a:solidFill>
                <a:latin typeface="Arial"/>
                <a:ea typeface="Tahoma"/>
              </a:rPr>
              <a:t>Microtubules</a:t>
            </a:r>
            <a:endParaRPr b="0" lang="en-AU" sz="1600" spc="-1" strike="noStrike">
              <a:latin typeface="Arial"/>
            </a:endParaRPr>
          </a:p>
        </p:txBody>
      </p:sp>
      <p:pic>
        <p:nvPicPr>
          <p:cNvPr id="120" name="Picture 8_0" descr=""/>
          <p:cNvPicPr/>
          <p:nvPr/>
        </p:nvPicPr>
        <p:blipFill>
          <a:blip r:embed="rId3"/>
          <a:stretch/>
        </p:blipFill>
        <p:spPr>
          <a:xfrm>
            <a:off x="1403280" y="1628640"/>
            <a:ext cx="3237840" cy="3237840"/>
          </a:xfrm>
          <a:prstGeom prst="rect">
            <a:avLst/>
          </a:prstGeom>
          <a:ln w="57240">
            <a:solidFill>
              <a:srgbClr val="ffffff"/>
            </a:solidFill>
            <a:miter/>
          </a:ln>
        </p:spPr>
      </p:pic>
      <p:pic>
        <p:nvPicPr>
          <p:cNvPr id="121" name="Picture 9_0" descr=""/>
          <p:cNvPicPr/>
          <p:nvPr/>
        </p:nvPicPr>
        <p:blipFill>
          <a:blip r:embed="rId4"/>
          <a:stretch/>
        </p:blipFill>
        <p:spPr>
          <a:xfrm>
            <a:off x="5076720" y="1628640"/>
            <a:ext cx="3237840" cy="3237840"/>
          </a:xfrm>
          <a:prstGeom prst="rect">
            <a:avLst/>
          </a:prstGeom>
          <a:ln w="57240">
            <a:solidFill>
              <a:srgbClr val="ffffff"/>
            </a:solidFill>
            <a:miter/>
          </a:ln>
        </p:spPr>
      </p:pic>
      <p:sp>
        <p:nvSpPr>
          <p:cNvPr id="122" name="Rectangle 10_0"/>
          <p:cNvSpPr/>
          <p:nvPr/>
        </p:nvSpPr>
        <p:spPr>
          <a:xfrm>
            <a:off x="826920" y="6307920"/>
            <a:ext cx="806400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44748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480"/>
                <a:tab algn="l" pos="6287760"/>
                <a:tab algn="l" pos="6737040"/>
                <a:tab algn="l" pos="7186320"/>
                <a:tab algn="l" pos="7635600"/>
                <a:tab algn="l" pos="8084880"/>
                <a:tab algn="l" pos="8534160"/>
                <a:tab algn="l" pos="8983440"/>
                <a:tab algn="l" pos="898524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Hamilton, Pantelic, Hanson, Teasdale, BMC Bioinformatics </a:t>
            </a:r>
            <a:r>
              <a:rPr b="1" lang="en-GB" sz="18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8</a:t>
            </a:r>
            <a:r>
              <a:rPr b="0" lang="en-GB" sz="1800" spc="-1" strike="noStrike">
                <a:solidFill>
                  <a:srgbClr val="ffffff"/>
                </a:solidFill>
                <a:latin typeface="Lucida Sans Unicode"/>
                <a:ea typeface="DejaVu Sans"/>
              </a:rPr>
              <a:t>:110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nodeType="clickEffect" fill="hold">
                      <p:stCondLst>
                        <p:cond delay="indefinite"/>
                      </p:stCondLst>
                      <p:childTnLst>
                        <p:par>
                          <p:cTn id="1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nodeType="clickEffect" fill="hold">
                      <p:stCondLst>
                        <p:cond delay="indefinite"/>
                      </p:stCondLst>
                      <p:childTnLst>
                        <p:par>
                          <p:cTn id="1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"/>
          <p:cNvSpPr/>
          <p:nvPr/>
        </p:nvSpPr>
        <p:spPr>
          <a:xfrm>
            <a:off x="456840" y="-133560"/>
            <a:ext cx="8232120" cy="159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marL="216000" indent="-215280" algn="ctr">
              <a:lnSpc>
                <a:spcPct val="112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44748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480"/>
                <a:tab algn="l" pos="6287760"/>
                <a:tab algn="l" pos="6737040"/>
                <a:tab algn="l" pos="7186320"/>
                <a:tab algn="l" pos="7635600"/>
                <a:tab algn="l" pos="8084880"/>
                <a:tab algn="l" pos="8534160"/>
                <a:tab algn="l" pos="8983440"/>
                <a:tab algn="l" pos="898524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Threshold Adjacency Statistics (TAS)</a:t>
            </a:r>
            <a:endParaRPr b="0" lang="en-AU" sz="4400" spc="-1" strike="noStrike">
              <a:latin typeface="Arial"/>
            </a:endParaRPr>
          </a:p>
        </p:txBody>
      </p:sp>
      <p:grpSp>
        <p:nvGrpSpPr>
          <p:cNvPr id="124" name="Group 3"/>
          <p:cNvGrpSpPr/>
          <p:nvPr/>
        </p:nvGrpSpPr>
        <p:grpSpPr>
          <a:xfrm>
            <a:off x="1258920" y="3284640"/>
            <a:ext cx="1152000" cy="1090080"/>
            <a:chOff x="1258920" y="3284640"/>
            <a:chExt cx="1152000" cy="1090080"/>
          </a:xfrm>
        </p:grpSpPr>
        <p:sp>
          <p:nvSpPr>
            <p:cNvPr id="125" name="Rectangle 4_0"/>
            <p:cNvSpPr/>
            <p:nvPr/>
          </p:nvSpPr>
          <p:spPr>
            <a:xfrm>
              <a:off x="2025720" y="401004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Rectangle 5_0"/>
            <p:cNvSpPr/>
            <p:nvPr/>
          </p:nvSpPr>
          <p:spPr>
            <a:xfrm>
              <a:off x="1642320" y="401004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Rectangle 6_0"/>
            <p:cNvSpPr/>
            <p:nvPr/>
          </p:nvSpPr>
          <p:spPr>
            <a:xfrm>
              <a:off x="1258920" y="401004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Rectangle 7_3"/>
            <p:cNvSpPr/>
            <p:nvPr/>
          </p:nvSpPr>
          <p:spPr>
            <a:xfrm>
              <a:off x="2025720" y="3647520"/>
              <a:ext cx="382680" cy="3618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Rectangle 8_0"/>
            <p:cNvSpPr/>
            <p:nvPr/>
          </p:nvSpPr>
          <p:spPr>
            <a:xfrm>
              <a:off x="1642320" y="3647520"/>
              <a:ext cx="382680" cy="3618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Rectangle 9_0"/>
            <p:cNvSpPr/>
            <p:nvPr/>
          </p:nvSpPr>
          <p:spPr>
            <a:xfrm>
              <a:off x="1258920" y="3647520"/>
              <a:ext cx="382680" cy="36180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Rectangle 10_1"/>
            <p:cNvSpPr/>
            <p:nvPr/>
          </p:nvSpPr>
          <p:spPr>
            <a:xfrm>
              <a:off x="2025720" y="328464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Rectangle 11_0"/>
            <p:cNvSpPr/>
            <p:nvPr/>
          </p:nvSpPr>
          <p:spPr>
            <a:xfrm>
              <a:off x="1642320" y="328464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Rectangle 12_0"/>
            <p:cNvSpPr/>
            <p:nvPr/>
          </p:nvSpPr>
          <p:spPr>
            <a:xfrm>
              <a:off x="1258920" y="328464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Line 13_0"/>
            <p:cNvSpPr/>
            <p:nvPr/>
          </p:nvSpPr>
          <p:spPr>
            <a:xfrm>
              <a:off x="1258920" y="3284640"/>
              <a:ext cx="115056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Line 14_0"/>
            <p:cNvSpPr/>
            <p:nvPr/>
          </p:nvSpPr>
          <p:spPr>
            <a:xfrm>
              <a:off x="1258920" y="3647520"/>
              <a:ext cx="115056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Line 15_0"/>
            <p:cNvSpPr/>
            <p:nvPr/>
          </p:nvSpPr>
          <p:spPr>
            <a:xfrm>
              <a:off x="1258920" y="4010040"/>
              <a:ext cx="115056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Line 16_0"/>
            <p:cNvSpPr/>
            <p:nvPr/>
          </p:nvSpPr>
          <p:spPr>
            <a:xfrm>
              <a:off x="1258920" y="4373280"/>
              <a:ext cx="115056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Line 17_0"/>
            <p:cNvSpPr/>
            <p:nvPr/>
          </p:nvSpPr>
          <p:spPr>
            <a:xfrm>
              <a:off x="1258920" y="3284640"/>
              <a:ext cx="108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Line 18_0"/>
            <p:cNvSpPr/>
            <p:nvPr/>
          </p:nvSpPr>
          <p:spPr>
            <a:xfrm>
              <a:off x="1642320" y="3284640"/>
              <a:ext cx="108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Line 19_0"/>
            <p:cNvSpPr/>
            <p:nvPr/>
          </p:nvSpPr>
          <p:spPr>
            <a:xfrm>
              <a:off x="2025720" y="328464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Line 20_0"/>
            <p:cNvSpPr/>
            <p:nvPr/>
          </p:nvSpPr>
          <p:spPr>
            <a:xfrm>
              <a:off x="2409480" y="328464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2" name="Group 21_0"/>
          <p:cNvGrpSpPr/>
          <p:nvPr/>
        </p:nvGrpSpPr>
        <p:grpSpPr>
          <a:xfrm>
            <a:off x="1258920" y="1700280"/>
            <a:ext cx="1152000" cy="1090080"/>
            <a:chOff x="1258920" y="1700280"/>
            <a:chExt cx="1152000" cy="1090080"/>
          </a:xfrm>
        </p:grpSpPr>
        <p:sp>
          <p:nvSpPr>
            <p:cNvPr id="143" name="Rectangle 22_0"/>
            <p:cNvSpPr/>
            <p:nvPr/>
          </p:nvSpPr>
          <p:spPr>
            <a:xfrm>
              <a:off x="2025720" y="24256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Rectangle 23_0"/>
            <p:cNvSpPr/>
            <p:nvPr/>
          </p:nvSpPr>
          <p:spPr>
            <a:xfrm>
              <a:off x="1642320" y="24256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Rectangle 24_0"/>
            <p:cNvSpPr/>
            <p:nvPr/>
          </p:nvSpPr>
          <p:spPr>
            <a:xfrm>
              <a:off x="1258920" y="24256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Rectangle 25_0"/>
            <p:cNvSpPr/>
            <p:nvPr/>
          </p:nvSpPr>
          <p:spPr>
            <a:xfrm>
              <a:off x="2025720" y="2063160"/>
              <a:ext cx="382680" cy="36180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Rectangle 26_0"/>
            <p:cNvSpPr/>
            <p:nvPr/>
          </p:nvSpPr>
          <p:spPr>
            <a:xfrm>
              <a:off x="1642320" y="2063160"/>
              <a:ext cx="382680" cy="3618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Rectangle 27_0"/>
            <p:cNvSpPr/>
            <p:nvPr/>
          </p:nvSpPr>
          <p:spPr>
            <a:xfrm>
              <a:off x="1258920" y="2063160"/>
              <a:ext cx="382680" cy="36180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Rectangle 28_0"/>
            <p:cNvSpPr/>
            <p:nvPr/>
          </p:nvSpPr>
          <p:spPr>
            <a:xfrm>
              <a:off x="2025720" y="17002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Rectangle 29_0"/>
            <p:cNvSpPr/>
            <p:nvPr/>
          </p:nvSpPr>
          <p:spPr>
            <a:xfrm>
              <a:off x="1642320" y="17002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Rectangle 30_0"/>
            <p:cNvSpPr/>
            <p:nvPr/>
          </p:nvSpPr>
          <p:spPr>
            <a:xfrm>
              <a:off x="1258920" y="17002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Line 31_0"/>
            <p:cNvSpPr/>
            <p:nvPr/>
          </p:nvSpPr>
          <p:spPr>
            <a:xfrm>
              <a:off x="1258920" y="1700280"/>
              <a:ext cx="115056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Line 32_0"/>
            <p:cNvSpPr/>
            <p:nvPr/>
          </p:nvSpPr>
          <p:spPr>
            <a:xfrm>
              <a:off x="1258920" y="2063160"/>
              <a:ext cx="115056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Line 33_0"/>
            <p:cNvSpPr/>
            <p:nvPr/>
          </p:nvSpPr>
          <p:spPr>
            <a:xfrm>
              <a:off x="1258920" y="2425680"/>
              <a:ext cx="115056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Line 34_0"/>
            <p:cNvSpPr/>
            <p:nvPr/>
          </p:nvSpPr>
          <p:spPr>
            <a:xfrm>
              <a:off x="1258920" y="2788920"/>
              <a:ext cx="115056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Line 35_0"/>
            <p:cNvSpPr/>
            <p:nvPr/>
          </p:nvSpPr>
          <p:spPr>
            <a:xfrm>
              <a:off x="1258920" y="1700280"/>
              <a:ext cx="108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Line 36_0"/>
            <p:cNvSpPr/>
            <p:nvPr/>
          </p:nvSpPr>
          <p:spPr>
            <a:xfrm>
              <a:off x="1642320" y="1700280"/>
              <a:ext cx="108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Line 37_0"/>
            <p:cNvSpPr/>
            <p:nvPr/>
          </p:nvSpPr>
          <p:spPr>
            <a:xfrm>
              <a:off x="2025720" y="170028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Line 38_0"/>
            <p:cNvSpPr/>
            <p:nvPr/>
          </p:nvSpPr>
          <p:spPr>
            <a:xfrm>
              <a:off x="2409480" y="170028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0" name="Group 39_0"/>
          <p:cNvGrpSpPr/>
          <p:nvPr/>
        </p:nvGrpSpPr>
        <p:grpSpPr>
          <a:xfrm>
            <a:off x="2987640" y="3284640"/>
            <a:ext cx="1152360" cy="1090080"/>
            <a:chOff x="2987640" y="3284640"/>
            <a:chExt cx="1152360" cy="1090080"/>
          </a:xfrm>
        </p:grpSpPr>
        <p:sp>
          <p:nvSpPr>
            <p:cNvPr id="161" name="Rectangle 40_0"/>
            <p:cNvSpPr/>
            <p:nvPr/>
          </p:nvSpPr>
          <p:spPr>
            <a:xfrm>
              <a:off x="3754800" y="4010040"/>
              <a:ext cx="38304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Rectangle 41_0"/>
            <p:cNvSpPr/>
            <p:nvPr/>
          </p:nvSpPr>
          <p:spPr>
            <a:xfrm>
              <a:off x="3371040" y="401004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Rectangle 42_0"/>
            <p:cNvSpPr/>
            <p:nvPr/>
          </p:nvSpPr>
          <p:spPr>
            <a:xfrm>
              <a:off x="2987640" y="401004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Rectangle 43_0"/>
            <p:cNvSpPr/>
            <p:nvPr/>
          </p:nvSpPr>
          <p:spPr>
            <a:xfrm>
              <a:off x="3754800" y="3647520"/>
              <a:ext cx="383040" cy="3618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Rectangle 44_0"/>
            <p:cNvSpPr/>
            <p:nvPr/>
          </p:nvSpPr>
          <p:spPr>
            <a:xfrm>
              <a:off x="3371040" y="3647520"/>
              <a:ext cx="382680" cy="3618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Rectangle 45_0"/>
            <p:cNvSpPr/>
            <p:nvPr/>
          </p:nvSpPr>
          <p:spPr>
            <a:xfrm>
              <a:off x="2987640" y="3647520"/>
              <a:ext cx="382680" cy="36180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Rectangle 46_0"/>
            <p:cNvSpPr/>
            <p:nvPr/>
          </p:nvSpPr>
          <p:spPr>
            <a:xfrm>
              <a:off x="3754800" y="3284640"/>
              <a:ext cx="38304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Rectangle 47_0"/>
            <p:cNvSpPr/>
            <p:nvPr/>
          </p:nvSpPr>
          <p:spPr>
            <a:xfrm>
              <a:off x="3371040" y="328464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Rectangle 48_0"/>
            <p:cNvSpPr/>
            <p:nvPr/>
          </p:nvSpPr>
          <p:spPr>
            <a:xfrm>
              <a:off x="2987640" y="328464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Line 49_0"/>
            <p:cNvSpPr/>
            <p:nvPr/>
          </p:nvSpPr>
          <p:spPr>
            <a:xfrm>
              <a:off x="2987640" y="328464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Line 50_0"/>
            <p:cNvSpPr/>
            <p:nvPr/>
          </p:nvSpPr>
          <p:spPr>
            <a:xfrm>
              <a:off x="2987640" y="364752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Line 51_0"/>
            <p:cNvSpPr/>
            <p:nvPr/>
          </p:nvSpPr>
          <p:spPr>
            <a:xfrm>
              <a:off x="2987640" y="4010040"/>
              <a:ext cx="115128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Line 52_0"/>
            <p:cNvSpPr/>
            <p:nvPr/>
          </p:nvSpPr>
          <p:spPr>
            <a:xfrm>
              <a:off x="2987640" y="4373280"/>
              <a:ext cx="115128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Line 53_0"/>
            <p:cNvSpPr/>
            <p:nvPr/>
          </p:nvSpPr>
          <p:spPr>
            <a:xfrm>
              <a:off x="2987640" y="328464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Line 54_0"/>
            <p:cNvSpPr/>
            <p:nvPr/>
          </p:nvSpPr>
          <p:spPr>
            <a:xfrm>
              <a:off x="3371040" y="328464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Line 55_0"/>
            <p:cNvSpPr/>
            <p:nvPr/>
          </p:nvSpPr>
          <p:spPr>
            <a:xfrm>
              <a:off x="3754800" y="328464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Line 56_0"/>
            <p:cNvSpPr/>
            <p:nvPr/>
          </p:nvSpPr>
          <p:spPr>
            <a:xfrm>
              <a:off x="4138920" y="3284640"/>
              <a:ext cx="108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8" name="Group 57_0"/>
          <p:cNvGrpSpPr/>
          <p:nvPr/>
        </p:nvGrpSpPr>
        <p:grpSpPr>
          <a:xfrm>
            <a:off x="4716360" y="3355560"/>
            <a:ext cx="1152360" cy="1090800"/>
            <a:chOff x="4716360" y="3355560"/>
            <a:chExt cx="1152360" cy="1090800"/>
          </a:xfrm>
        </p:grpSpPr>
        <p:sp>
          <p:nvSpPr>
            <p:cNvPr id="179" name="Rectangle 58_0"/>
            <p:cNvSpPr/>
            <p:nvPr/>
          </p:nvSpPr>
          <p:spPr>
            <a:xfrm>
              <a:off x="5483880" y="408204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Rectangle 59_0"/>
            <p:cNvSpPr/>
            <p:nvPr/>
          </p:nvSpPr>
          <p:spPr>
            <a:xfrm>
              <a:off x="5099760" y="4082040"/>
              <a:ext cx="38304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Rectangle 60_0"/>
            <p:cNvSpPr/>
            <p:nvPr/>
          </p:nvSpPr>
          <p:spPr>
            <a:xfrm>
              <a:off x="4716360" y="408204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Rectangle 61_0"/>
            <p:cNvSpPr/>
            <p:nvPr/>
          </p:nvSpPr>
          <p:spPr>
            <a:xfrm>
              <a:off x="5483880" y="371880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Rectangle 62_0"/>
            <p:cNvSpPr/>
            <p:nvPr/>
          </p:nvSpPr>
          <p:spPr>
            <a:xfrm>
              <a:off x="5099760" y="3718800"/>
              <a:ext cx="38304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Rectangle 63_0"/>
            <p:cNvSpPr/>
            <p:nvPr/>
          </p:nvSpPr>
          <p:spPr>
            <a:xfrm>
              <a:off x="4716360" y="371880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Rectangle 64_0"/>
            <p:cNvSpPr/>
            <p:nvPr/>
          </p:nvSpPr>
          <p:spPr>
            <a:xfrm>
              <a:off x="5483880" y="335592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Rectangle 65_0"/>
            <p:cNvSpPr/>
            <p:nvPr/>
          </p:nvSpPr>
          <p:spPr>
            <a:xfrm>
              <a:off x="5099760" y="3355920"/>
              <a:ext cx="38304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Rectangle 66_0"/>
            <p:cNvSpPr/>
            <p:nvPr/>
          </p:nvSpPr>
          <p:spPr>
            <a:xfrm>
              <a:off x="4716360" y="335592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Line 67_0"/>
            <p:cNvSpPr/>
            <p:nvPr/>
          </p:nvSpPr>
          <p:spPr>
            <a:xfrm>
              <a:off x="4716360" y="3355560"/>
              <a:ext cx="115128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Line 68_0"/>
            <p:cNvSpPr/>
            <p:nvPr/>
          </p:nvSpPr>
          <p:spPr>
            <a:xfrm>
              <a:off x="4716360" y="371880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Line 69_0"/>
            <p:cNvSpPr/>
            <p:nvPr/>
          </p:nvSpPr>
          <p:spPr>
            <a:xfrm>
              <a:off x="4716360" y="408204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Line 70_0"/>
            <p:cNvSpPr/>
            <p:nvPr/>
          </p:nvSpPr>
          <p:spPr>
            <a:xfrm>
              <a:off x="4716360" y="444528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Line 71_0"/>
            <p:cNvSpPr/>
            <p:nvPr/>
          </p:nvSpPr>
          <p:spPr>
            <a:xfrm>
              <a:off x="4716360" y="3355560"/>
              <a:ext cx="1440" cy="108936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Line 72_0"/>
            <p:cNvSpPr/>
            <p:nvPr/>
          </p:nvSpPr>
          <p:spPr>
            <a:xfrm>
              <a:off x="5099760" y="3355560"/>
              <a:ext cx="1440" cy="108936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Line 73_0"/>
            <p:cNvSpPr/>
            <p:nvPr/>
          </p:nvSpPr>
          <p:spPr>
            <a:xfrm>
              <a:off x="5483880" y="3355560"/>
              <a:ext cx="1080" cy="108936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Line 74_0"/>
            <p:cNvSpPr/>
            <p:nvPr/>
          </p:nvSpPr>
          <p:spPr>
            <a:xfrm>
              <a:off x="5867640" y="3355560"/>
              <a:ext cx="1080" cy="108936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6" name="Group 75_0"/>
          <p:cNvGrpSpPr/>
          <p:nvPr/>
        </p:nvGrpSpPr>
        <p:grpSpPr>
          <a:xfrm>
            <a:off x="6443640" y="3355560"/>
            <a:ext cx="1152360" cy="1090800"/>
            <a:chOff x="6443640" y="3355560"/>
            <a:chExt cx="1152360" cy="1090800"/>
          </a:xfrm>
        </p:grpSpPr>
        <p:sp>
          <p:nvSpPr>
            <p:cNvPr id="197" name="Rectangle 76_0"/>
            <p:cNvSpPr/>
            <p:nvPr/>
          </p:nvSpPr>
          <p:spPr>
            <a:xfrm>
              <a:off x="7210800" y="4082040"/>
              <a:ext cx="38304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Rectangle 77_0"/>
            <p:cNvSpPr/>
            <p:nvPr/>
          </p:nvSpPr>
          <p:spPr>
            <a:xfrm>
              <a:off x="6827040" y="408204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Rectangle 78_0"/>
            <p:cNvSpPr/>
            <p:nvPr/>
          </p:nvSpPr>
          <p:spPr>
            <a:xfrm>
              <a:off x="6443640" y="408204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Rectangle 79_0"/>
            <p:cNvSpPr/>
            <p:nvPr/>
          </p:nvSpPr>
          <p:spPr>
            <a:xfrm>
              <a:off x="7210800" y="3718800"/>
              <a:ext cx="38304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Rectangle 80_0"/>
            <p:cNvSpPr/>
            <p:nvPr/>
          </p:nvSpPr>
          <p:spPr>
            <a:xfrm>
              <a:off x="6827040" y="371880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Rectangle 81_0"/>
            <p:cNvSpPr/>
            <p:nvPr/>
          </p:nvSpPr>
          <p:spPr>
            <a:xfrm>
              <a:off x="6443640" y="371880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Rectangle 82_0"/>
            <p:cNvSpPr/>
            <p:nvPr/>
          </p:nvSpPr>
          <p:spPr>
            <a:xfrm>
              <a:off x="7210800" y="3355920"/>
              <a:ext cx="38304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Rectangle 83_0"/>
            <p:cNvSpPr/>
            <p:nvPr/>
          </p:nvSpPr>
          <p:spPr>
            <a:xfrm>
              <a:off x="6827040" y="335592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Rectangle 84_0"/>
            <p:cNvSpPr/>
            <p:nvPr/>
          </p:nvSpPr>
          <p:spPr>
            <a:xfrm>
              <a:off x="6443640" y="335592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Line 85_0"/>
            <p:cNvSpPr/>
            <p:nvPr/>
          </p:nvSpPr>
          <p:spPr>
            <a:xfrm>
              <a:off x="6443640" y="3355560"/>
              <a:ext cx="115128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Line 86_0"/>
            <p:cNvSpPr/>
            <p:nvPr/>
          </p:nvSpPr>
          <p:spPr>
            <a:xfrm>
              <a:off x="6443640" y="371880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Line 87_0"/>
            <p:cNvSpPr/>
            <p:nvPr/>
          </p:nvSpPr>
          <p:spPr>
            <a:xfrm>
              <a:off x="6443640" y="408204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Line 88_0"/>
            <p:cNvSpPr/>
            <p:nvPr/>
          </p:nvSpPr>
          <p:spPr>
            <a:xfrm>
              <a:off x="6443640" y="444528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Line 89_0"/>
            <p:cNvSpPr/>
            <p:nvPr/>
          </p:nvSpPr>
          <p:spPr>
            <a:xfrm>
              <a:off x="6443640" y="3355560"/>
              <a:ext cx="1080" cy="108936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Line 90_0"/>
            <p:cNvSpPr/>
            <p:nvPr/>
          </p:nvSpPr>
          <p:spPr>
            <a:xfrm>
              <a:off x="6827040" y="3355560"/>
              <a:ext cx="1440" cy="108936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Line 91_0"/>
            <p:cNvSpPr/>
            <p:nvPr/>
          </p:nvSpPr>
          <p:spPr>
            <a:xfrm>
              <a:off x="7210800" y="3355560"/>
              <a:ext cx="1440" cy="108936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Line 92_0"/>
            <p:cNvSpPr/>
            <p:nvPr/>
          </p:nvSpPr>
          <p:spPr>
            <a:xfrm>
              <a:off x="7594920" y="3355560"/>
              <a:ext cx="1080" cy="108936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4" name="Group 93_0"/>
          <p:cNvGrpSpPr/>
          <p:nvPr/>
        </p:nvGrpSpPr>
        <p:grpSpPr>
          <a:xfrm>
            <a:off x="2987640" y="1700280"/>
            <a:ext cx="1152360" cy="1090080"/>
            <a:chOff x="2987640" y="1700280"/>
            <a:chExt cx="1152360" cy="1090080"/>
          </a:xfrm>
        </p:grpSpPr>
        <p:sp>
          <p:nvSpPr>
            <p:cNvPr id="215" name="Rectangle 94_0"/>
            <p:cNvSpPr/>
            <p:nvPr/>
          </p:nvSpPr>
          <p:spPr>
            <a:xfrm>
              <a:off x="3754800" y="2425680"/>
              <a:ext cx="38304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Rectangle 95_0"/>
            <p:cNvSpPr/>
            <p:nvPr/>
          </p:nvSpPr>
          <p:spPr>
            <a:xfrm>
              <a:off x="3371040" y="24256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Rectangle 96_0"/>
            <p:cNvSpPr/>
            <p:nvPr/>
          </p:nvSpPr>
          <p:spPr>
            <a:xfrm>
              <a:off x="2987640" y="24256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Rectangle 97_0"/>
            <p:cNvSpPr/>
            <p:nvPr/>
          </p:nvSpPr>
          <p:spPr>
            <a:xfrm>
              <a:off x="3754800" y="2063160"/>
              <a:ext cx="383040" cy="36180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Rectangle 98_0"/>
            <p:cNvSpPr/>
            <p:nvPr/>
          </p:nvSpPr>
          <p:spPr>
            <a:xfrm>
              <a:off x="3371040" y="2063160"/>
              <a:ext cx="382680" cy="3618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Rectangle 99_0"/>
            <p:cNvSpPr/>
            <p:nvPr/>
          </p:nvSpPr>
          <p:spPr>
            <a:xfrm>
              <a:off x="2987640" y="2063160"/>
              <a:ext cx="382680" cy="36180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Rectangle 100_0"/>
            <p:cNvSpPr/>
            <p:nvPr/>
          </p:nvSpPr>
          <p:spPr>
            <a:xfrm>
              <a:off x="3754800" y="1700280"/>
              <a:ext cx="38304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Rectangle 101_0"/>
            <p:cNvSpPr/>
            <p:nvPr/>
          </p:nvSpPr>
          <p:spPr>
            <a:xfrm>
              <a:off x="3371040" y="17002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Rectangle 102_0"/>
            <p:cNvSpPr/>
            <p:nvPr/>
          </p:nvSpPr>
          <p:spPr>
            <a:xfrm>
              <a:off x="2987640" y="17002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Line 103_0"/>
            <p:cNvSpPr/>
            <p:nvPr/>
          </p:nvSpPr>
          <p:spPr>
            <a:xfrm>
              <a:off x="2987640" y="170028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Line 104_0"/>
            <p:cNvSpPr/>
            <p:nvPr/>
          </p:nvSpPr>
          <p:spPr>
            <a:xfrm>
              <a:off x="2987640" y="206316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Line 105_0"/>
            <p:cNvSpPr/>
            <p:nvPr/>
          </p:nvSpPr>
          <p:spPr>
            <a:xfrm>
              <a:off x="2987640" y="2425680"/>
              <a:ext cx="115128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Line 106_0"/>
            <p:cNvSpPr/>
            <p:nvPr/>
          </p:nvSpPr>
          <p:spPr>
            <a:xfrm>
              <a:off x="2987640" y="2788920"/>
              <a:ext cx="115128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Line 107_0"/>
            <p:cNvSpPr/>
            <p:nvPr/>
          </p:nvSpPr>
          <p:spPr>
            <a:xfrm>
              <a:off x="2987640" y="170028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Line 108_0"/>
            <p:cNvSpPr/>
            <p:nvPr/>
          </p:nvSpPr>
          <p:spPr>
            <a:xfrm>
              <a:off x="3371040" y="170028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Line 109_0"/>
            <p:cNvSpPr/>
            <p:nvPr/>
          </p:nvSpPr>
          <p:spPr>
            <a:xfrm>
              <a:off x="3754800" y="170028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Line 110_0"/>
            <p:cNvSpPr/>
            <p:nvPr/>
          </p:nvSpPr>
          <p:spPr>
            <a:xfrm>
              <a:off x="4138920" y="1700280"/>
              <a:ext cx="108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2" name="Group 111_0"/>
          <p:cNvGrpSpPr/>
          <p:nvPr/>
        </p:nvGrpSpPr>
        <p:grpSpPr>
          <a:xfrm>
            <a:off x="4716360" y="1700280"/>
            <a:ext cx="1152360" cy="1090080"/>
            <a:chOff x="4716360" y="1700280"/>
            <a:chExt cx="1152360" cy="1090080"/>
          </a:xfrm>
        </p:grpSpPr>
        <p:sp>
          <p:nvSpPr>
            <p:cNvPr id="233" name="Rectangle 112_0"/>
            <p:cNvSpPr/>
            <p:nvPr/>
          </p:nvSpPr>
          <p:spPr>
            <a:xfrm>
              <a:off x="5483880" y="24256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Rectangle 113_0"/>
            <p:cNvSpPr/>
            <p:nvPr/>
          </p:nvSpPr>
          <p:spPr>
            <a:xfrm>
              <a:off x="5099760" y="2425680"/>
              <a:ext cx="38304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Rectangle 114_0"/>
            <p:cNvSpPr/>
            <p:nvPr/>
          </p:nvSpPr>
          <p:spPr>
            <a:xfrm>
              <a:off x="4716360" y="24256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Rectangle 115_0"/>
            <p:cNvSpPr/>
            <p:nvPr/>
          </p:nvSpPr>
          <p:spPr>
            <a:xfrm>
              <a:off x="5483880" y="2063160"/>
              <a:ext cx="382680" cy="3618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Rectangle 116_0"/>
            <p:cNvSpPr/>
            <p:nvPr/>
          </p:nvSpPr>
          <p:spPr>
            <a:xfrm>
              <a:off x="5099760" y="2063160"/>
              <a:ext cx="383040" cy="3618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Rectangle 117_0"/>
            <p:cNvSpPr/>
            <p:nvPr/>
          </p:nvSpPr>
          <p:spPr>
            <a:xfrm>
              <a:off x="4716360" y="2063160"/>
              <a:ext cx="382680" cy="36180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Rectangle 118_0"/>
            <p:cNvSpPr/>
            <p:nvPr/>
          </p:nvSpPr>
          <p:spPr>
            <a:xfrm>
              <a:off x="5483880" y="1700280"/>
              <a:ext cx="38268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Rectangle 119_0"/>
            <p:cNvSpPr/>
            <p:nvPr/>
          </p:nvSpPr>
          <p:spPr>
            <a:xfrm>
              <a:off x="5099760" y="1700280"/>
              <a:ext cx="38304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Rectangle 120_0"/>
            <p:cNvSpPr/>
            <p:nvPr/>
          </p:nvSpPr>
          <p:spPr>
            <a:xfrm>
              <a:off x="4716360" y="17002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Line 121_0"/>
            <p:cNvSpPr/>
            <p:nvPr/>
          </p:nvSpPr>
          <p:spPr>
            <a:xfrm>
              <a:off x="4716360" y="170028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Line 122_0"/>
            <p:cNvSpPr/>
            <p:nvPr/>
          </p:nvSpPr>
          <p:spPr>
            <a:xfrm>
              <a:off x="4716360" y="206316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Line 123_0"/>
            <p:cNvSpPr/>
            <p:nvPr/>
          </p:nvSpPr>
          <p:spPr>
            <a:xfrm>
              <a:off x="4716360" y="2425680"/>
              <a:ext cx="115128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Line 124_0"/>
            <p:cNvSpPr/>
            <p:nvPr/>
          </p:nvSpPr>
          <p:spPr>
            <a:xfrm>
              <a:off x="4716360" y="2788920"/>
              <a:ext cx="115128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Line 125_0"/>
            <p:cNvSpPr/>
            <p:nvPr/>
          </p:nvSpPr>
          <p:spPr>
            <a:xfrm>
              <a:off x="4716360" y="170028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Line 126_0"/>
            <p:cNvSpPr/>
            <p:nvPr/>
          </p:nvSpPr>
          <p:spPr>
            <a:xfrm>
              <a:off x="5099760" y="170028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Line 127_0"/>
            <p:cNvSpPr/>
            <p:nvPr/>
          </p:nvSpPr>
          <p:spPr>
            <a:xfrm>
              <a:off x="5483880" y="1700280"/>
              <a:ext cx="108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Line 128_0"/>
            <p:cNvSpPr/>
            <p:nvPr/>
          </p:nvSpPr>
          <p:spPr>
            <a:xfrm>
              <a:off x="5867640" y="1700280"/>
              <a:ext cx="108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0" name="Group 129_0"/>
          <p:cNvGrpSpPr/>
          <p:nvPr/>
        </p:nvGrpSpPr>
        <p:grpSpPr>
          <a:xfrm>
            <a:off x="6443640" y="1700280"/>
            <a:ext cx="1152360" cy="1090080"/>
            <a:chOff x="6443640" y="1700280"/>
            <a:chExt cx="1152360" cy="1090080"/>
          </a:xfrm>
        </p:grpSpPr>
        <p:sp>
          <p:nvSpPr>
            <p:cNvPr id="251" name="Rectangle 130_0"/>
            <p:cNvSpPr/>
            <p:nvPr/>
          </p:nvSpPr>
          <p:spPr>
            <a:xfrm>
              <a:off x="7210800" y="2425680"/>
              <a:ext cx="38304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Rectangle 131_0"/>
            <p:cNvSpPr/>
            <p:nvPr/>
          </p:nvSpPr>
          <p:spPr>
            <a:xfrm>
              <a:off x="6827040" y="24256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Rectangle 132_0"/>
            <p:cNvSpPr/>
            <p:nvPr/>
          </p:nvSpPr>
          <p:spPr>
            <a:xfrm>
              <a:off x="6443640" y="24256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Rectangle 133_0"/>
            <p:cNvSpPr/>
            <p:nvPr/>
          </p:nvSpPr>
          <p:spPr>
            <a:xfrm>
              <a:off x="7210800" y="2063160"/>
              <a:ext cx="383040" cy="3618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Rectangle 134_0"/>
            <p:cNvSpPr/>
            <p:nvPr/>
          </p:nvSpPr>
          <p:spPr>
            <a:xfrm>
              <a:off x="6827040" y="2063160"/>
              <a:ext cx="382680" cy="3618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Rectangle 135_0"/>
            <p:cNvSpPr/>
            <p:nvPr/>
          </p:nvSpPr>
          <p:spPr>
            <a:xfrm>
              <a:off x="6443640" y="2063160"/>
              <a:ext cx="382680" cy="36180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Rectangle 136_0"/>
            <p:cNvSpPr/>
            <p:nvPr/>
          </p:nvSpPr>
          <p:spPr>
            <a:xfrm>
              <a:off x="7210800" y="1700280"/>
              <a:ext cx="383040" cy="3621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Rectangle 137_0"/>
            <p:cNvSpPr/>
            <p:nvPr/>
          </p:nvSpPr>
          <p:spPr>
            <a:xfrm>
              <a:off x="6827040" y="17002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Rectangle 138_0"/>
            <p:cNvSpPr/>
            <p:nvPr/>
          </p:nvSpPr>
          <p:spPr>
            <a:xfrm>
              <a:off x="6443640" y="1700280"/>
              <a:ext cx="382680" cy="36216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Line 139_0"/>
            <p:cNvSpPr/>
            <p:nvPr/>
          </p:nvSpPr>
          <p:spPr>
            <a:xfrm>
              <a:off x="6443640" y="170028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Line 140_0"/>
            <p:cNvSpPr/>
            <p:nvPr/>
          </p:nvSpPr>
          <p:spPr>
            <a:xfrm>
              <a:off x="6443640" y="2063160"/>
              <a:ext cx="1151280" cy="108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Line 141_0"/>
            <p:cNvSpPr/>
            <p:nvPr/>
          </p:nvSpPr>
          <p:spPr>
            <a:xfrm>
              <a:off x="6443640" y="2425680"/>
              <a:ext cx="115128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Line 142_0"/>
            <p:cNvSpPr/>
            <p:nvPr/>
          </p:nvSpPr>
          <p:spPr>
            <a:xfrm>
              <a:off x="6443640" y="2788920"/>
              <a:ext cx="1151280" cy="14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Line 143_0"/>
            <p:cNvSpPr/>
            <p:nvPr/>
          </p:nvSpPr>
          <p:spPr>
            <a:xfrm>
              <a:off x="6443640" y="1700280"/>
              <a:ext cx="108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Line 144_0"/>
            <p:cNvSpPr/>
            <p:nvPr/>
          </p:nvSpPr>
          <p:spPr>
            <a:xfrm>
              <a:off x="6827040" y="170028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Line 145_0"/>
            <p:cNvSpPr/>
            <p:nvPr/>
          </p:nvSpPr>
          <p:spPr>
            <a:xfrm>
              <a:off x="7210800" y="1700280"/>
              <a:ext cx="144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Line 146_0"/>
            <p:cNvSpPr/>
            <p:nvPr/>
          </p:nvSpPr>
          <p:spPr>
            <a:xfrm>
              <a:off x="7594920" y="1700280"/>
              <a:ext cx="1080" cy="1088640"/>
            </a:xfrm>
            <a:prstGeom prst="line">
              <a:avLst/>
            </a:prstGeom>
            <a:ln w="2844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8" name="Rectangle 147_0"/>
          <p:cNvSpPr/>
          <p:nvPr/>
        </p:nvSpPr>
        <p:spPr>
          <a:xfrm>
            <a:off x="900000" y="4653000"/>
            <a:ext cx="4520520" cy="155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30120" indent="-329400">
              <a:lnSpc>
                <a:spcPct val="102000"/>
              </a:lnSpc>
              <a:spcBef>
                <a:spcPts val="598"/>
              </a:spcBef>
              <a:buClr>
                <a:srgbClr val="000000"/>
              </a:buClr>
              <a:buFont typeface="Lucida Sans Unicode"/>
              <a:buChar char="•"/>
              <a:tabLst>
                <a:tab algn="l" pos="330120"/>
                <a:tab algn="l" pos="777600"/>
                <a:tab algn="l" pos="1226880"/>
                <a:tab algn="l" pos="1676160"/>
                <a:tab algn="l" pos="2125440"/>
                <a:tab algn="l" pos="2574720"/>
                <a:tab algn="l" pos="3024000"/>
                <a:tab algn="l" pos="3473280"/>
                <a:tab algn="l" pos="3922560"/>
                <a:tab algn="l" pos="4371840"/>
                <a:tab algn="l" pos="4821120"/>
                <a:tab algn="l" pos="5270400"/>
                <a:tab algn="l" pos="5719680"/>
                <a:tab algn="l" pos="6168960"/>
                <a:tab algn="l" pos="6618240"/>
                <a:tab algn="l" pos="7067520"/>
                <a:tab algn="l" pos="7516800"/>
                <a:tab algn="l" pos="7965720"/>
                <a:tab algn="l" pos="8415000"/>
                <a:tab algn="l" pos="8864280"/>
                <a:tab algn="l" pos="931356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Lucida Sans Unicode"/>
                <a:ea typeface="Tahoma"/>
              </a:rPr>
              <a:t>Count  number “on” pixels with</a:t>
            </a:r>
            <a:endParaRPr b="0" lang="en-AU" sz="2000" spc="-1" strike="noStrike">
              <a:latin typeface="Arial"/>
            </a:endParaRPr>
          </a:p>
          <a:p>
            <a:pPr lvl="1" marL="730080" indent="-272160">
              <a:lnSpc>
                <a:spcPct val="102000"/>
              </a:lnSpc>
              <a:spcBef>
                <a:spcPts val="499"/>
              </a:spcBef>
              <a:buClr>
                <a:srgbClr val="000000"/>
              </a:buClr>
              <a:buFont typeface="Lucida Sans Unicode"/>
              <a:buChar char="–"/>
              <a:tabLst>
                <a:tab algn="l" pos="330120"/>
                <a:tab algn="l" pos="777600"/>
                <a:tab algn="l" pos="1226880"/>
                <a:tab algn="l" pos="1676160"/>
                <a:tab algn="l" pos="2125440"/>
                <a:tab algn="l" pos="2574720"/>
                <a:tab algn="l" pos="3024000"/>
                <a:tab algn="l" pos="3473280"/>
                <a:tab algn="l" pos="3922560"/>
                <a:tab algn="l" pos="4371840"/>
                <a:tab algn="l" pos="4821120"/>
                <a:tab algn="l" pos="5270400"/>
                <a:tab algn="l" pos="5719680"/>
                <a:tab algn="l" pos="6168960"/>
                <a:tab algn="l" pos="6618240"/>
                <a:tab algn="l" pos="7067520"/>
                <a:tab algn="l" pos="7516800"/>
                <a:tab algn="l" pos="7965720"/>
                <a:tab algn="l" pos="8415000"/>
                <a:tab algn="l" pos="8864280"/>
                <a:tab algn="l" pos="931356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Lucida Sans Unicode"/>
                <a:ea typeface="Tahoma"/>
              </a:rPr>
              <a:t>0 on neighbours</a:t>
            </a:r>
            <a:endParaRPr b="0" lang="en-AU" sz="1600" spc="-1" strike="noStrike">
              <a:latin typeface="Arial"/>
            </a:endParaRPr>
          </a:p>
          <a:p>
            <a:pPr lvl="1" marL="730080" indent="-272160">
              <a:lnSpc>
                <a:spcPct val="102000"/>
              </a:lnSpc>
              <a:spcBef>
                <a:spcPts val="499"/>
              </a:spcBef>
              <a:buClr>
                <a:srgbClr val="000000"/>
              </a:buClr>
              <a:buFont typeface="Lucida Sans Unicode"/>
              <a:buChar char="–"/>
              <a:tabLst>
                <a:tab algn="l" pos="330120"/>
                <a:tab algn="l" pos="777600"/>
                <a:tab algn="l" pos="1226880"/>
                <a:tab algn="l" pos="1676160"/>
                <a:tab algn="l" pos="2125440"/>
                <a:tab algn="l" pos="2574720"/>
                <a:tab algn="l" pos="3024000"/>
                <a:tab algn="l" pos="3473280"/>
                <a:tab algn="l" pos="3922560"/>
                <a:tab algn="l" pos="4371840"/>
                <a:tab algn="l" pos="4821120"/>
                <a:tab algn="l" pos="5270400"/>
                <a:tab algn="l" pos="5719680"/>
                <a:tab algn="l" pos="6168960"/>
                <a:tab algn="l" pos="6618240"/>
                <a:tab algn="l" pos="7067520"/>
                <a:tab algn="l" pos="7516800"/>
                <a:tab algn="l" pos="7965720"/>
                <a:tab algn="l" pos="8415000"/>
                <a:tab algn="l" pos="8864280"/>
                <a:tab algn="l" pos="931356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Lucida Sans Unicode"/>
                <a:ea typeface="Tahoma"/>
              </a:rPr>
              <a:t>1 on neighbour</a:t>
            </a:r>
            <a:endParaRPr b="0" lang="en-AU" sz="1600" spc="-1" strike="noStrike">
              <a:latin typeface="Arial"/>
            </a:endParaRPr>
          </a:p>
          <a:p>
            <a:pPr lvl="1" marL="730080" indent="-272160">
              <a:lnSpc>
                <a:spcPct val="102000"/>
              </a:lnSpc>
              <a:spcBef>
                <a:spcPts val="499"/>
              </a:spcBef>
              <a:buClr>
                <a:srgbClr val="000000"/>
              </a:buClr>
              <a:buFont typeface="Lucida Sans Unicode"/>
              <a:buChar char="–"/>
              <a:tabLst>
                <a:tab algn="l" pos="330120"/>
                <a:tab algn="l" pos="777600"/>
                <a:tab algn="l" pos="1226880"/>
                <a:tab algn="l" pos="1676160"/>
                <a:tab algn="l" pos="2125440"/>
                <a:tab algn="l" pos="2574720"/>
                <a:tab algn="l" pos="3024000"/>
                <a:tab algn="l" pos="3473280"/>
                <a:tab algn="l" pos="3922560"/>
                <a:tab algn="l" pos="4371840"/>
                <a:tab algn="l" pos="4821120"/>
                <a:tab algn="l" pos="5270400"/>
                <a:tab algn="l" pos="5719680"/>
                <a:tab algn="l" pos="6168960"/>
                <a:tab algn="l" pos="6618240"/>
                <a:tab algn="l" pos="7067520"/>
                <a:tab algn="l" pos="7516800"/>
                <a:tab algn="l" pos="7965720"/>
                <a:tab algn="l" pos="8415000"/>
                <a:tab algn="l" pos="8864280"/>
                <a:tab algn="l" pos="931356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Lucida Sans Unicode"/>
                <a:ea typeface="Tahoma"/>
              </a:rPr>
              <a:t>…</a:t>
            </a:r>
            <a:endParaRPr b="0" lang="en-AU" sz="1600" spc="-1" strike="noStrike">
              <a:latin typeface="Arial"/>
            </a:endParaRPr>
          </a:p>
          <a:p>
            <a:pPr lvl="1" marL="730080" indent="-272160">
              <a:lnSpc>
                <a:spcPct val="102000"/>
              </a:lnSpc>
              <a:spcBef>
                <a:spcPts val="499"/>
              </a:spcBef>
              <a:buClr>
                <a:srgbClr val="000000"/>
              </a:buClr>
              <a:buFont typeface="Lucida Sans Unicode"/>
              <a:buChar char="–"/>
              <a:tabLst>
                <a:tab algn="l" pos="330120"/>
                <a:tab algn="l" pos="777600"/>
                <a:tab algn="l" pos="1226880"/>
                <a:tab algn="l" pos="1676160"/>
                <a:tab algn="l" pos="2125440"/>
                <a:tab algn="l" pos="2574720"/>
                <a:tab algn="l" pos="3024000"/>
                <a:tab algn="l" pos="3473280"/>
                <a:tab algn="l" pos="3922560"/>
                <a:tab algn="l" pos="4371840"/>
                <a:tab algn="l" pos="4821120"/>
                <a:tab algn="l" pos="5270400"/>
                <a:tab algn="l" pos="5719680"/>
                <a:tab algn="l" pos="6168960"/>
                <a:tab algn="l" pos="6618240"/>
                <a:tab algn="l" pos="7067520"/>
                <a:tab algn="l" pos="7516800"/>
                <a:tab algn="l" pos="7965720"/>
                <a:tab algn="l" pos="8415000"/>
                <a:tab algn="l" pos="8864280"/>
                <a:tab algn="l" pos="931356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1600" spc="-1" strike="noStrike">
                <a:solidFill>
                  <a:srgbClr val="000000"/>
                </a:solidFill>
                <a:latin typeface="Lucida Sans Unicode"/>
                <a:ea typeface="Tahoma"/>
              </a:rPr>
              <a:t>8 on neighbours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269" name="Rectangle 148_0"/>
          <p:cNvSpPr/>
          <p:nvPr/>
        </p:nvSpPr>
        <p:spPr>
          <a:xfrm>
            <a:off x="5781600" y="5472000"/>
            <a:ext cx="3166560" cy="31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marL="330120" indent="-329400">
              <a:lnSpc>
                <a:spcPct val="102000"/>
              </a:lnSpc>
              <a:spcBef>
                <a:spcPts val="598"/>
              </a:spcBef>
              <a:buClr>
                <a:srgbClr val="000000"/>
              </a:buClr>
              <a:buFont typeface="Lucida Sans Unicode"/>
              <a:buChar char="•"/>
              <a:tabLst>
                <a:tab algn="l" pos="330120"/>
                <a:tab algn="l" pos="777600"/>
                <a:tab algn="l" pos="1226880"/>
                <a:tab algn="l" pos="1676160"/>
                <a:tab algn="l" pos="2125440"/>
                <a:tab algn="l" pos="2574720"/>
                <a:tab algn="l" pos="3024000"/>
                <a:tab algn="l" pos="3473280"/>
                <a:tab algn="l" pos="3922560"/>
                <a:tab algn="l" pos="4371840"/>
                <a:tab algn="l" pos="4821120"/>
                <a:tab algn="l" pos="5270400"/>
                <a:tab algn="l" pos="5719680"/>
                <a:tab algn="l" pos="6168960"/>
                <a:tab algn="l" pos="6618240"/>
                <a:tab algn="l" pos="7067520"/>
                <a:tab algn="l" pos="7516800"/>
                <a:tab algn="l" pos="7965720"/>
                <a:tab algn="l" pos="8415000"/>
                <a:tab algn="l" pos="8864280"/>
                <a:tab algn="l" pos="931356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Lucida Sans Unicode"/>
                <a:ea typeface="Tahoma"/>
              </a:rPr>
              <a:t>Nine image statistics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70" name="Line 149_0"/>
          <p:cNvSpPr/>
          <p:nvPr/>
        </p:nvSpPr>
        <p:spPr>
          <a:xfrm>
            <a:off x="4413240" y="5616720"/>
            <a:ext cx="1152360" cy="1440"/>
          </a:xfrm>
          <a:prstGeom prst="line">
            <a:avLst/>
          </a:prstGeom>
          <a:ln w="76320">
            <a:solidFill>
              <a:srgbClr val="969696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Text Box 150_0"/>
          <p:cNvSpPr/>
          <p:nvPr/>
        </p:nvSpPr>
        <p:spPr>
          <a:xfrm>
            <a:off x="3690720" y="5111640"/>
            <a:ext cx="586800" cy="105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66000"/>
              </a:lnSpc>
              <a:tabLst>
                <a:tab algn="l" pos="0"/>
                <a:tab algn="l" pos="447480"/>
                <a:tab algn="l" pos="896760"/>
                <a:tab algn="l" pos="1346040"/>
                <a:tab algn="l" pos="1795320"/>
                <a:tab algn="l" pos="2244600"/>
                <a:tab algn="l" pos="2693880"/>
                <a:tab algn="l" pos="3143160"/>
                <a:tab algn="l" pos="3592440"/>
                <a:tab algn="l" pos="4041720"/>
                <a:tab algn="l" pos="4491000"/>
                <a:tab algn="l" pos="4940280"/>
                <a:tab algn="l" pos="5389560"/>
                <a:tab algn="l" pos="5838480"/>
                <a:tab algn="l" pos="6287760"/>
                <a:tab algn="l" pos="6737040"/>
                <a:tab algn="l" pos="7186320"/>
                <a:tab algn="l" pos="7635600"/>
                <a:tab algn="l" pos="8084880"/>
                <a:tab algn="l" pos="8534160"/>
                <a:tab algn="l" pos="8983440"/>
                <a:tab algn="l" pos="8985240"/>
                <a:tab algn="l" pos="9434160"/>
                <a:tab algn="l" pos="9883440"/>
                <a:tab algn="l" pos="10332720"/>
                <a:tab algn="l" pos="10782000"/>
              </a:tabLst>
            </a:pPr>
            <a:r>
              <a:rPr b="0" lang="en-GB" sz="9600" spc="-1" strike="noStrike">
                <a:solidFill>
                  <a:srgbClr val="969696"/>
                </a:solidFill>
                <a:latin typeface="Arial"/>
                <a:ea typeface="Tahoma"/>
              </a:rPr>
              <a:t>}</a:t>
            </a:r>
            <a:endParaRPr b="0" lang="en-AU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_15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Segmentation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Semantic Image Segmentation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57200" y="11253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Definition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 segmentation is a partition of an image into regions that label the class of each region. e.g. foreground/background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Approach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Instead of a whole image we want to label/classify individual pixels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AU" sz="2400" spc="-1" strike="noStrike">
              <a:latin typeface="Arial"/>
            </a:endParaRPr>
          </a:p>
        </p:txBody>
      </p:sp>
      <p:pic>
        <p:nvPicPr>
          <p:cNvPr id="275" name="Picture 1_1" descr=""/>
          <p:cNvPicPr/>
          <p:nvPr/>
        </p:nvPicPr>
        <p:blipFill>
          <a:blip r:embed="rId1"/>
          <a:stretch/>
        </p:blipFill>
        <p:spPr>
          <a:xfrm>
            <a:off x="755640" y="3895560"/>
            <a:ext cx="2443680" cy="244368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2_1" descr=""/>
          <p:cNvPicPr/>
          <p:nvPr/>
        </p:nvPicPr>
        <p:blipFill>
          <a:blip r:embed="rId2"/>
          <a:stretch/>
        </p:blipFill>
        <p:spPr>
          <a:xfrm>
            <a:off x="4284720" y="3895560"/>
            <a:ext cx="2443680" cy="2443680"/>
          </a:xfrm>
          <a:prstGeom prst="rect">
            <a:avLst/>
          </a:prstGeom>
          <a:ln w="0">
            <a:noFill/>
          </a:ln>
        </p:spPr>
      </p:pic>
      <p:sp>
        <p:nvSpPr>
          <p:cNvPr id="277" name="CustomShape 3"/>
          <p:cNvSpPr/>
          <p:nvPr/>
        </p:nvSpPr>
        <p:spPr>
          <a:xfrm>
            <a:off x="6953040" y="4433760"/>
            <a:ext cx="2017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Ureteric tree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DejaVu Sans"/>
              </a:rPr>
              <a:t>Cap mesenchyme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030a0"/>
                </a:solidFill>
                <a:latin typeface="Arial"/>
                <a:ea typeface="DejaVu Sans"/>
              </a:rPr>
              <a:t>Stroma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c66"/>
                </a:solidFill>
                <a:latin typeface="Arial"/>
                <a:ea typeface="DejaVu Sans"/>
              </a:rPr>
              <a:t>Background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278" name="Picture 1_2" descr=""/>
          <p:cNvPicPr/>
          <p:nvPr/>
        </p:nvPicPr>
        <p:blipFill>
          <a:blip r:embed="rId3"/>
          <a:stretch/>
        </p:blipFill>
        <p:spPr>
          <a:xfrm>
            <a:off x="755640" y="3895560"/>
            <a:ext cx="2443680" cy="2443680"/>
          </a:xfrm>
          <a:prstGeom prst="rect">
            <a:avLst/>
          </a:prstGeom>
          <a:ln w="0">
            <a:noFill/>
          </a:ln>
        </p:spPr>
      </p:pic>
      <p:pic>
        <p:nvPicPr>
          <p:cNvPr id="279" name="Picture 2_2" descr=""/>
          <p:cNvPicPr/>
          <p:nvPr/>
        </p:nvPicPr>
        <p:blipFill>
          <a:blip r:embed="rId4"/>
          <a:stretch/>
        </p:blipFill>
        <p:spPr>
          <a:xfrm>
            <a:off x="4284720" y="3895560"/>
            <a:ext cx="2443680" cy="2443680"/>
          </a:xfrm>
          <a:prstGeom prst="rect">
            <a:avLst/>
          </a:prstGeom>
          <a:ln w="0">
            <a:noFill/>
          </a:ln>
        </p:spPr>
      </p:pic>
      <p:sp>
        <p:nvSpPr>
          <p:cNvPr id="280" name="CustomShape 5"/>
          <p:cNvSpPr/>
          <p:nvPr/>
        </p:nvSpPr>
        <p:spPr>
          <a:xfrm>
            <a:off x="6953040" y="4433760"/>
            <a:ext cx="2017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Ureteric tree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DejaVu Sans"/>
              </a:rPr>
              <a:t>Cap mesenchyme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030a0"/>
                </a:solidFill>
                <a:latin typeface="Arial"/>
                <a:ea typeface="DejaVu Sans"/>
              </a:rPr>
              <a:t>Stroma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c66"/>
                </a:solidFill>
                <a:latin typeface="Arial"/>
                <a:ea typeface="DejaVu Sans"/>
              </a:rPr>
              <a:t>Background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>
            <a:off x="153000" y="6480000"/>
            <a:ext cx="678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Microscopy image of a kidney by Alex Combes, Melissa Little Lab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Basic Image Segmentation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283" name="Picture 3_1" descr=""/>
          <p:cNvPicPr/>
          <p:nvPr/>
        </p:nvPicPr>
        <p:blipFill>
          <a:blip r:embed="rId1"/>
          <a:stretch/>
        </p:blipFill>
        <p:spPr>
          <a:xfrm>
            <a:off x="720000" y="2467080"/>
            <a:ext cx="2518200" cy="2514960"/>
          </a:xfrm>
          <a:prstGeom prst="rect">
            <a:avLst/>
          </a:prstGeom>
          <a:ln w="0">
            <a:noFill/>
          </a:ln>
        </p:spPr>
      </p:pic>
      <p:pic>
        <p:nvPicPr>
          <p:cNvPr id="284" name="Picture 4_1" descr=""/>
          <p:cNvPicPr/>
          <p:nvPr/>
        </p:nvPicPr>
        <p:blipFill>
          <a:blip r:embed="rId2"/>
          <a:stretch/>
        </p:blipFill>
        <p:spPr>
          <a:xfrm>
            <a:off x="4935600" y="2089080"/>
            <a:ext cx="2838960" cy="2838960"/>
          </a:xfrm>
          <a:prstGeom prst="rect">
            <a:avLst/>
          </a:prstGeom>
          <a:ln w="0">
            <a:noFill/>
          </a:ln>
        </p:spPr>
      </p:pic>
      <p:sp>
        <p:nvSpPr>
          <p:cNvPr id="285" name="CustomShape 2"/>
          <p:cNvSpPr/>
          <p:nvPr/>
        </p:nvSpPr>
        <p:spPr>
          <a:xfrm>
            <a:off x="2973240" y="3325680"/>
            <a:ext cx="2838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(0.1,1.4,-1.5, 0.2, 2.3)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1873080" y="3510000"/>
            <a:ext cx="1075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2f2f9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4"/>
          <p:cNvSpPr/>
          <p:nvPr/>
        </p:nvSpPr>
        <p:spPr>
          <a:xfrm>
            <a:off x="5276880" y="3514680"/>
            <a:ext cx="107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2f2f9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5"/>
          <p:cNvSpPr/>
          <p:nvPr/>
        </p:nvSpPr>
        <p:spPr>
          <a:xfrm>
            <a:off x="2176200" y="4143240"/>
            <a:ext cx="1205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stats for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each pixel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289" name="CustomShape 6"/>
          <p:cNvSpPr/>
          <p:nvPr/>
        </p:nvSpPr>
        <p:spPr>
          <a:xfrm>
            <a:off x="5197320" y="4143240"/>
            <a:ext cx="1235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classify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290" name="CustomShape 7"/>
          <p:cNvSpPr/>
          <p:nvPr/>
        </p:nvSpPr>
        <p:spPr>
          <a:xfrm>
            <a:off x="457200" y="1125360"/>
            <a:ext cx="8466480" cy="16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Generate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statistics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for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each pixel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the image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E.g. intensity, local median intensity, gradient, …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Classify that pixel using machine learning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10853</TotalTime>
  <Application>LibreOffice/7.1.4.2$Linux_X86_64 LibreOffice_project/10$Build-2</Application>
  <AppVersion>15.0000</AppVersion>
  <Company>IMB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2010-09-08T03:26:39Z</dcterms:created>
  <dc:creator>Nick Hamilton</dc:creator>
  <dc:description/>
  <dc:language>en-US</dc:language>
  <cp:lastModifiedBy/>
  <cp:lastPrinted>2018-09-18T00:57:12Z</cp:lastPrinted>
  <dcterms:modified xsi:type="dcterms:W3CDTF">2021-07-08T09:44:12Z</dcterms:modified>
  <cp:revision>1008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1</vt:r8>
  </property>
  <property fmtid="{D5CDD505-2E9C-101B-9397-08002B2CF9AE}" pid="6" name="Notes">
    <vt:r8>13</vt:r8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44</vt:r8>
  </property>
</Properties>
</file>